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4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  <p:sldId id="371" r:id="rId55"/>
    <p:sldId id="373" r:id="rId56"/>
    <p:sldId id="372" r:id="rId57"/>
    <p:sldId id="374" r:id="rId58"/>
    <p:sldId id="375" r:id="rId59"/>
    <p:sldId id="376" r:id="rId60"/>
    <p:sldId id="386" r:id="rId61"/>
    <p:sldId id="388" r:id="rId62"/>
    <p:sldId id="377" r:id="rId63"/>
    <p:sldId id="389" r:id="rId64"/>
    <p:sldId id="378" r:id="rId65"/>
    <p:sldId id="379" r:id="rId66"/>
    <p:sldId id="390" r:id="rId67"/>
    <p:sldId id="391" r:id="rId68"/>
    <p:sldId id="392" r:id="rId69"/>
    <p:sldId id="393" r:id="rId70"/>
    <p:sldId id="394" r:id="rId71"/>
    <p:sldId id="395" r:id="rId72"/>
    <p:sldId id="39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C3"/>
    <a:srgbClr val="FFAD63"/>
    <a:srgbClr val="FD8D62"/>
    <a:srgbClr val="66C3A4"/>
    <a:srgbClr val="8DA0CC"/>
    <a:srgbClr val="FFC7B2"/>
    <a:srgbClr val="E78AC3"/>
    <a:srgbClr val="D2D2D9"/>
    <a:srgbClr val="C2DDDB"/>
    <a:srgbClr val="B5E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0"/>
    <p:restoredTop sz="95666"/>
  </p:normalViewPr>
  <p:slideViewPr>
    <p:cSldViewPr snapToObjects="1">
      <p:cViewPr varScale="1">
        <p:scale>
          <a:sx n="102" d="100"/>
          <a:sy n="102" d="100"/>
        </p:scale>
        <p:origin x="984" y="176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emf"/><Relationship Id="rId4" Type="http://schemas.openxmlformats.org/officeDocument/2006/relationships/image" Target="../media/image2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1.emf"/><Relationship Id="rId4" Type="http://schemas.openxmlformats.org/officeDocument/2006/relationships/image" Target="../media/image2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4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image" Target="../media/image257.emf"/><Relationship Id="rId4" Type="http://schemas.openxmlformats.org/officeDocument/2006/relationships/image" Target="../media/image25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emf"/><Relationship Id="rId5" Type="http://schemas.openxmlformats.org/officeDocument/2006/relationships/image" Target="../media/image260.emf"/><Relationship Id="rId4" Type="http://schemas.openxmlformats.org/officeDocument/2006/relationships/image" Target="../media/image2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svg"/><Relationship Id="rId5" Type="http://schemas.openxmlformats.org/officeDocument/2006/relationships/image" Target="../media/image271.png"/><Relationship Id="rId4" Type="http://schemas.openxmlformats.org/officeDocument/2006/relationships/image" Target="../media/image27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emf"/><Relationship Id="rId3" Type="http://schemas.openxmlformats.org/officeDocument/2006/relationships/image" Target="../media/image276.svg"/><Relationship Id="rId7" Type="http://schemas.openxmlformats.org/officeDocument/2006/relationships/image" Target="../media/image280.svg"/><Relationship Id="rId12" Type="http://schemas.openxmlformats.org/officeDocument/2006/relationships/image" Target="../media/image285.emf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emf"/><Relationship Id="rId5" Type="http://schemas.openxmlformats.org/officeDocument/2006/relationships/image" Target="../media/image278.svg"/><Relationship Id="rId10" Type="http://schemas.openxmlformats.org/officeDocument/2006/relationships/image" Target="../media/image283.emf"/><Relationship Id="rId4" Type="http://schemas.openxmlformats.org/officeDocument/2006/relationships/image" Target="../media/image277.png"/><Relationship Id="rId9" Type="http://schemas.openxmlformats.org/officeDocument/2006/relationships/image" Target="../media/image282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64200" cy="9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F35C4-57D8-7F48-BEDC-A742E797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6" y="2780928"/>
            <a:ext cx="93726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14AB7-24D2-BE48-874B-0E8624B272B0}"/>
              </a:ext>
            </a:extLst>
          </p:cNvPr>
          <p:cNvSpPr txBox="1"/>
          <p:nvPr/>
        </p:nvSpPr>
        <p:spPr>
          <a:xfrm>
            <a:off x="647020" y="49485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481AF-7BA2-034F-9AA8-1598F7F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54" y="4869408"/>
            <a:ext cx="16891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FD2E1-88CA-604A-B7BE-06017714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4577308"/>
            <a:ext cx="27813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0C4CD-FCEC-0343-8906-DAE89DF02037}"/>
              </a:ext>
            </a:extLst>
          </p:cNvPr>
          <p:cNvSpPr txBox="1"/>
          <p:nvPr/>
        </p:nvSpPr>
        <p:spPr>
          <a:xfrm>
            <a:off x="2587154" y="573325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F3267-F5DC-624F-B93F-AF408B675F1E}"/>
              </a:ext>
            </a:extLst>
          </p:cNvPr>
          <p:cNvSpPr txBox="1"/>
          <p:nvPr/>
        </p:nvSpPr>
        <p:spPr>
          <a:xfrm>
            <a:off x="7968208" y="5741032"/>
            <a:ext cx="15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At constant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rat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6845-D263-514D-9C41-7AAB8C61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8" y="1296144"/>
            <a:ext cx="4932628" cy="527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B7C20-267A-8345-8441-EA0E7E24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0" y="1297010"/>
            <a:ext cx="5097084" cy="53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697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prstGeom prst="rect">
            <a:avLst/>
          </a:pr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205034" y="4957647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= (1 -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D2BE277-6A99-0746-B9F7-56A18B79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311263"/>
            <a:ext cx="3960440" cy="6299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12DDE-1CD2-474C-87BD-12BE9062EF1F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885B50-7461-7A46-9D57-D1C1E1D5B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DD3EED4-D2E0-A246-8B69-C69E15440973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0E1B4BD-67DB-F945-99F6-794C7030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8B924D4-333A-7340-8451-1B3EE12D1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Intuition for learning rule: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27951-13F5-B042-B56F-680F0786E4F3}"/>
              </a:ext>
            </a:extLst>
          </p:cNvPr>
          <p:cNvSpPr txBox="1"/>
          <p:nvPr/>
        </p:nvSpPr>
        <p:spPr>
          <a:xfrm>
            <a:off x="770021" y="210782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91992-7773-AB4B-A513-16D198078258}"/>
              </a:ext>
            </a:extLst>
          </p:cNvPr>
          <p:cNvSpPr txBox="1"/>
          <p:nvPr/>
        </p:nvSpPr>
        <p:spPr>
          <a:xfrm>
            <a:off x="791160" y="464384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time: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C82EB-2C52-DD4C-884E-2463F4ECF90C}"/>
              </a:ext>
            </a:extLst>
          </p:cNvPr>
          <p:cNvGrpSpPr/>
          <p:nvPr/>
        </p:nvGrpSpPr>
        <p:grpSpPr>
          <a:xfrm>
            <a:off x="3215680" y="2140615"/>
            <a:ext cx="3960440" cy="1470845"/>
            <a:chOff x="3719736" y="1524000"/>
            <a:chExt cx="4168080" cy="190500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06A6E6-A175-1242-B872-C300F3093082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EC3280-97DD-FB46-B8AB-969D01CC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213E-BB73-1342-93E1-C8DD7881CBBC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4B832-85C4-294B-ADE2-37CAAFCD2CCD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56E1A-3EAA-624F-83F9-07A7A201D800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FA2F-80B0-654F-AE9F-EE6AAF5DA673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5907C4-596B-2E43-A11D-5BAA08BCE366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6FFCAB-7CBD-3C4C-95E6-5B425BE6226A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BF013-EF7E-F540-8CC0-85FC79D134C2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DD2254-81A9-2F49-BA5D-0A0B7394CAA1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FE061-7195-C94A-90A6-CE8AF4186A3E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CFE7-6B30-2F4D-8DBA-3DCEBC3C8218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5C5161-38BD-8A46-B9F2-E284D8C2016C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EA489A-7C23-AA40-9AD1-9BE6F12C8F71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84A7AC-3881-6F45-90AE-05544508DDCC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6712C-24B9-A04E-A5B7-A280686AA06D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6987DA-A1CB-2E48-84E5-C50F2797BA3E}"/>
              </a:ext>
            </a:extLst>
          </p:cNvPr>
          <p:cNvSpPr txBox="1"/>
          <p:nvPr/>
        </p:nvSpPr>
        <p:spPr>
          <a:xfrm>
            <a:off x="3275764" y="3611458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489A7-FE1F-8D44-A05A-7E4DC8513367}"/>
              </a:ext>
            </a:extLst>
          </p:cNvPr>
          <p:cNvSpPr txBox="1"/>
          <p:nvPr/>
        </p:nvSpPr>
        <p:spPr>
          <a:xfrm>
            <a:off x="3480314" y="361403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t+1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13634-2F6E-4243-BC74-5610A6DFA121}"/>
              </a:ext>
            </a:extLst>
          </p:cNvPr>
          <p:cNvSpPr txBox="1"/>
          <p:nvPr/>
        </p:nvSpPr>
        <p:spPr>
          <a:xfrm>
            <a:off x="3711133" y="36148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t+2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12DD2-52F2-1D4E-B5CC-C757CD3ED637}"/>
              </a:ext>
            </a:extLst>
          </p:cNvPr>
          <p:cNvSpPr txBox="1"/>
          <p:nvPr/>
        </p:nvSpPr>
        <p:spPr>
          <a:xfrm>
            <a:off x="4005375" y="3657623"/>
            <a:ext cx="2904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• • •</a:t>
            </a:r>
            <a:endParaRPr lang="en-GB" sz="1100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6C7FCC-ED25-5443-8489-C0AD7DBE1AA7}"/>
              </a:ext>
            </a:extLst>
          </p:cNvPr>
          <p:cNvGrpSpPr/>
          <p:nvPr/>
        </p:nvGrpSpPr>
        <p:grpSpPr>
          <a:xfrm>
            <a:off x="3216128" y="4889345"/>
            <a:ext cx="3961296" cy="1475841"/>
            <a:chOff x="3216128" y="4154492"/>
            <a:chExt cx="3961296" cy="147584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11E872-3E18-9A4C-9A04-026B19CEF4CE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595C1-1BA6-724A-B664-C0AA193E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533ED10-7814-994D-8F62-9CE1F55FF45C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D804E-14AB-8C4A-9BB7-5FFC8AC0AAF5}"/>
              </a:ext>
            </a:extLst>
          </p:cNvPr>
          <p:cNvGrpSpPr/>
          <p:nvPr/>
        </p:nvGrpSpPr>
        <p:grpSpPr>
          <a:xfrm>
            <a:off x="7680176" y="2140615"/>
            <a:ext cx="3960440" cy="1470845"/>
            <a:chOff x="3719736" y="1524000"/>
            <a:chExt cx="4168080" cy="190500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D9988B-CC95-754B-8D2B-0AF1AA3BCD54}"/>
                </a:ext>
              </a:extLst>
            </p:cNvPr>
            <p:cNvCxnSpPr/>
            <p:nvPr/>
          </p:nvCxnSpPr>
          <p:spPr>
            <a:xfrm>
              <a:off x="3719736" y="1524000"/>
              <a:ext cx="0" cy="190500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9DC513-9CFA-0049-8483-CE306B6A4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736" y="3429000"/>
              <a:ext cx="416808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0A4DF9-3566-854E-A94A-02250009E26A}"/>
                </a:ext>
              </a:extLst>
            </p:cNvPr>
            <p:cNvSpPr/>
            <p:nvPr/>
          </p:nvSpPr>
          <p:spPr>
            <a:xfrm>
              <a:off x="3719736" y="1628800"/>
              <a:ext cx="288032" cy="1800200"/>
            </a:xfrm>
            <a:prstGeom prst="rect">
              <a:avLst/>
            </a:prstGeom>
            <a:solidFill>
              <a:srgbClr val="FD8D62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3D4831-B8A1-1B42-909C-0E6ED7B1CB0C}"/>
                </a:ext>
              </a:extLst>
            </p:cNvPr>
            <p:cNvSpPr/>
            <p:nvPr/>
          </p:nvSpPr>
          <p:spPr>
            <a:xfrm>
              <a:off x="4007768" y="1989826"/>
              <a:ext cx="288032" cy="14391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86048B-753F-6B4F-BAAE-289EB5426B5F}"/>
                </a:ext>
              </a:extLst>
            </p:cNvPr>
            <p:cNvSpPr/>
            <p:nvPr/>
          </p:nvSpPr>
          <p:spPr>
            <a:xfrm>
              <a:off x="4295799" y="2435903"/>
              <a:ext cx="288032" cy="9930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77A35B-3163-8A4E-916B-D15F6D4EBB85}"/>
                </a:ext>
              </a:extLst>
            </p:cNvPr>
            <p:cNvSpPr/>
            <p:nvPr/>
          </p:nvSpPr>
          <p:spPr>
            <a:xfrm>
              <a:off x="4583831" y="2520562"/>
              <a:ext cx="288032" cy="90843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3F0E3D-45AD-B243-9C59-DE9F1DF7CE73}"/>
                </a:ext>
              </a:extLst>
            </p:cNvPr>
            <p:cNvSpPr/>
            <p:nvPr/>
          </p:nvSpPr>
          <p:spPr>
            <a:xfrm>
              <a:off x="4871862" y="2636913"/>
              <a:ext cx="288032" cy="79208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D68760-69C4-F94F-B3EB-6DAA53F77B06}"/>
                </a:ext>
              </a:extLst>
            </p:cNvPr>
            <p:cNvSpPr/>
            <p:nvPr/>
          </p:nvSpPr>
          <p:spPr>
            <a:xfrm>
              <a:off x="5159894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16A03AB-4EA6-8A42-977D-6D17E722B250}"/>
                </a:ext>
              </a:extLst>
            </p:cNvPr>
            <p:cNvSpPr/>
            <p:nvPr/>
          </p:nvSpPr>
          <p:spPr>
            <a:xfrm>
              <a:off x="5447926" y="2924943"/>
              <a:ext cx="288032" cy="5040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1CA1DC-36FE-3C4C-8FF3-433E648ABEBD}"/>
                </a:ext>
              </a:extLst>
            </p:cNvPr>
            <p:cNvSpPr/>
            <p:nvPr/>
          </p:nvSpPr>
          <p:spPr>
            <a:xfrm>
              <a:off x="5735957" y="2862470"/>
              <a:ext cx="288032" cy="56653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754CA2-A2DF-5D49-B930-81E864068DDA}"/>
                </a:ext>
              </a:extLst>
            </p:cNvPr>
            <p:cNvSpPr/>
            <p:nvPr/>
          </p:nvSpPr>
          <p:spPr>
            <a:xfrm>
              <a:off x="6023989" y="3101009"/>
              <a:ext cx="288032" cy="3279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472597-9A59-9646-AF47-36B6725759E2}"/>
                </a:ext>
              </a:extLst>
            </p:cNvPr>
            <p:cNvSpPr/>
            <p:nvPr/>
          </p:nvSpPr>
          <p:spPr>
            <a:xfrm>
              <a:off x="6312020" y="3196423"/>
              <a:ext cx="288032" cy="23257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0EBFFC-1E16-1E43-9842-15C1876B626A}"/>
                </a:ext>
              </a:extLst>
            </p:cNvPr>
            <p:cNvSpPr/>
            <p:nvPr/>
          </p:nvSpPr>
          <p:spPr>
            <a:xfrm>
              <a:off x="6598019" y="3077156"/>
              <a:ext cx="288032" cy="3518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2BAF5D-7CB3-A64C-A0E0-6718BE8028F8}"/>
                </a:ext>
              </a:extLst>
            </p:cNvPr>
            <p:cNvSpPr/>
            <p:nvPr/>
          </p:nvSpPr>
          <p:spPr>
            <a:xfrm>
              <a:off x="6886050" y="3244132"/>
              <a:ext cx="288032" cy="1848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6D7D5A-BF8F-1143-AC25-5CC7A3B9958F}"/>
                </a:ext>
              </a:extLst>
            </p:cNvPr>
            <p:cNvSpPr/>
            <p:nvPr/>
          </p:nvSpPr>
          <p:spPr>
            <a:xfrm>
              <a:off x="7174082" y="3284983"/>
              <a:ext cx="288032" cy="1440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69F05C-F538-444E-8A05-8AEEAFCF9579}"/>
                </a:ext>
              </a:extLst>
            </p:cNvPr>
            <p:cNvSpPr/>
            <p:nvPr/>
          </p:nvSpPr>
          <p:spPr>
            <a:xfrm>
              <a:off x="7462113" y="3335546"/>
              <a:ext cx="288032" cy="9345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D5A22B4-5412-F640-8C7B-981C297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06" y="1720366"/>
            <a:ext cx="2418018" cy="77253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E21-F83F-F74F-A938-5AE8B1AE1123}"/>
              </a:ext>
            </a:extLst>
          </p:cNvPr>
          <p:cNvCxnSpPr>
            <a:cxnSpLocks/>
          </p:cNvCxnSpPr>
          <p:nvPr/>
        </p:nvCxnSpPr>
        <p:spPr>
          <a:xfrm>
            <a:off x="7608168" y="2239495"/>
            <a:ext cx="0" cy="1371963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5BED3E-687A-D343-B616-2FAF9719D53B}"/>
              </a:ext>
            </a:extLst>
          </p:cNvPr>
          <p:cNvCxnSpPr>
            <a:cxnSpLocks/>
          </p:cNvCxnSpPr>
          <p:nvPr/>
        </p:nvCxnSpPr>
        <p:spPr>
          <a:xfrm>
            <a:off x="7680176" y="3724791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62B85CB-AE99-0149-BC5F-18360521D527}"/>
              </a:ext>
            </a:extLst>
          </p:cNvPr>
          <p:cNvSpPr txBox="1"/>
          <p:nvPr/>
        </p:nvSpPr>
        <p:spPr>
          <a:xfrm>
            <a:off x="7690304" y="33940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9802F5-0875-9448-A631-2EA9492073C9}"/>
              </a:ext>
            </a:extLst>
          </p:cNvPr>
          <p:cNvSpPr txBox="1"/>
          <p:nvPr/>
        </p:nvSpPr>
        <p:spPr>
          <a:xfrm>
            <a:off x="7232243" y="272214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447E20-6131-BA40-9136-D5AEFF60F758}"/>
              </a:ext>
            </a:extLst>
          </p:cNvPr>
          <p:cNvGrpSpPr/>
          <p:nvPr/>
        </p:nvGrpSpPr>
        <p:grpSpPr>
          <a:xfrm>
            <a:off x="7690304" y="4884348"/>
            <a:ext cx="3961296" cy="1475841"/>
            <a:chOff x="3216128" y="4154492"/>
            <a:chExt cx="3961296" cy="147584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484F8A-C6D1-EE44-8B99-D06969A3D67C}"/>
                </a:ext>
              </a:extLst>
            </p:cNvPr>
            <p:cNvCxnSpPr/>
            <p:nvPr/>
          </p:nvCxnSpPr>
          <p:spPr>
            <a:xfrm>
              <a:off x="3216984" y="4154492"/>
              <a:ext cx="0" cy="1470844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BF7D6-60C9-D749-B559-2A2928953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6984" y="5625336"/>
              <a:ext cx="3960440" cy="0"/>
            </a:xfrm>
            <a:prstGeom prst="line">
              <a:avLst/>
            </a:prstGeom>
            <a:ln w="254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76401DE-8D90-4D45-A54F-A2F80ADB4911}"/>
                </a:ext>
              </a:extLst>
            </p:cNvPr>
            <p:cNvSpPr/>
            <p:nvPr/>
          </p:nvSpPr>
          <p:spPr>
            <a:xfrm>
              <a:off x="3216128" y="4291106"/>
              <a:ext cx="3836606" cy="1339227"/>
            </a:xfrm>
            <a:custGeom>
              <a:avLst/>
              <a:gdLst>
                <a:gd name="connsiteX0" fmla="*/ 11082 w 3838015"/>
                <a:gd name="connsiteY0" fmla="*/ 0 h 1388533"/>
                <a:gd name="connsiteX1" fmla="*/ 11082 w 3838015"/>
                <a:gd name="connsiteY1" fmla="*/ 1388533 h 1388533"/>
                <a:gd name="connsiteX2" fmla="*/ 3838015 w 3838015"/>
                <a:gd name="connsiteY2" fmla="*/ 1380067 h 1388533"/>
                <a:gd name="connsiteX3" fmla="*/ 3838015 w 3838015"/>
                <a:gd name="connsiteY3" fmla="*/ 1295400 h 1388533"/>
                <a:gd name="connsiteX4" fmla="*/ 3838015 w 3838015"/>
                <a:gd name="connsiteY4" fmla="*/ 1295400 h 1388533"/>
                <a:gd name="connsiteX5" fmla="*/ 3770282 w 3838015"/>
                <a:gd name="connsiteY5" fmla="*/ 1261533 h 1388533"/>
                <a:gd name="connsiteX6" fmla="*/ 3719482 w 3838015"/>
                <a:gd name="connsiteY6" fmla="*/ 1244600 h 1388533"/>
                <a:gd name="connsiteX7" fmla="*/ 3694082 w 3838015"/>
                <a:gd name="connsiteY7" fmla="*/ 1236133 h 1388533"/>
                <a:gd name="connsiteX8" fmla="*/ 3668682 w 3838015"/>
                <a:gd name="connsiteY8" fmla="*/ 1227667 h 1388533"/>
                <a:gd name="connsiteX9" fmla="*/ 3643282 w 3838015"/>
                <a:gd name="connsiteY9" fmla="*/ 1219200 h 1388533"/>
                <a:gd name="connsiteX10" fmla="*/ 3584015 w 3838015"/>
                <a:gd name="connsiteY10" fmla="*/ 1210733 h 1388533"/>
                <a:gd name="connsiteX11" fmla="*/ 3389282 w 3838015"/>
                <a:gd name="connsiteY11" fmla="*/ 1202267 h 1388533"/>
                <a:gd name="connsiteX12" fmla="*/ 3321549 w 3838015"/>
                <a:gd name="connsiteY12" fmla="*/ 1193800 h 1388533"/>
                <a:gd name="connsiteX13" fmla="*/ 3245349 w 3838015"/>
                <a:gd name="connsiteY13" fmla="*/ 1185333 h 1388533"/>
                <a:gd name="connsiteX14" fmla="*/ 3194549 w 3838015"/>
                <a:gd name="connsiteY14" fmla="*/ 1168400 h 1388533"/>
                <a:gd name="connsiteX15" fmla="*/ 3143749 w 3838015"/>
                <a:gd name="connsiteY15" fmla="*/ 1159933 h 1388533"/>
                <a:gd name="connsiteX16" fmla="*/ 3092949 w 3838015"/>
                <a:gd name="connsiteY16" fmla="*/ 1143000 h 1388533"/>
                <a:gd name="connsiteX17" fmla="*/ 3033682 w 3838015"/>
                <a:gd name="connsiteY17" fmla="*/ 1126067 h 1388533"/>
                <a:gd name="connsiteX18" fmla="*/ 2982882 w 3838015"/>
                <a:gd name="connsiteY18" fmla="*/ 1100667 h 1388533"/>
                <a:gd name="connsiteX19" fmla="*/ 2906682 w 3838015"/>
                <a:gd name="connsiteY19" fmla="*/ 1066800 h 1388533"/>
                <a:gd name="connsiteX20" fmla="*/ 2855882 w 3838015"/>
                <a:gd name="connsiteY20" fmla="*/ 1049867 h 1388533"/>
                <a:gd name="connsiteX21" fmla="*/ 2830482 w 3838015"/>
                <a:gd name="connsiteY21" fmla="*/ 1041400 h 1388533"/>
                <a:gd name="connsiteX22" fmla="*/ 2779682 w 3838015"/>
                <a:gd name="connsiteY22" fmla="*/ 1016000 h 1388533"/>
                <a:gd name="connsiteX23" fmla="*/ 2754282 w 3838015"/>
                <a:gd name="connsiteY23" fmla="*/ 999067 h 1388533"/>
                <a:gd name="connsiteX24" fmla="*/ 2703482 w 3838015"/>
                <a:gd name="connsiteY24" fmla="*/ 982133 h 1388533"/>
                <a:gd name="connsiteX25" fmla="*/ 2652682 w 3838015"/>
                <a:gd name="connsiteY25" fmla="*/ 965200 h 1388533"/>
                <a:gd name="connsiteX26" fmla="*/ 2601882 w 3838015"/>
                <a:gd name="connsiteY26" fmla="*/ 948267 h 1388533"/>
                <a:gd name="connsiteX27" fmla="*/ 2576482 w 3838015"/>
                <a:gd name="connsiteY27" fmla="*/ 939800 h 1388533"/>
                <a:gd name="connsiteX28" fmla="*/ 2508749 w 3838015"/>
                <a:gd name="connsiteY28" fmla="*/ 922867 h 1388533"/>
                <a:gd name="connsiteX29" fmla="*/ 2483349 w 3838015"/>
                <a:gd name="connsiteY29" fmla="*/ 914400 h 1388533"/>
                <a:gd name="connsiteX30" fmla="*/ 2432549 w 3838015"/>
                <a:gd name="connsiteY30" fmla="*/ 905933 h 1388533"/>
                <a:gd name="connsiteX31" fmla="*/ 2407149 w 3838015"/>
                <a:gd name="connsiteY31" fmla="*/ 897467 h 1388533"/>
                <a:gd name="connsiteX32" fmla="*/ 2246282 w 3838015"/>
                <a:gd name="connsiteY32" fmla="*/ 872067 h 1388533"/>
                <a:gd name="connsiteX33" fmla="*/ 2203949 w 3838015"/>
                <a:gd name="connsiteY33" fmla="*/ 863600 h 1388533"/>
                <a:gd name="connsiteX34" fmla="*/ 2068482 w 3838015"/>
                <a:gd name="connsiteY34" fmla="*/ 846667 h 1388533"/>
                <a:gd name="connsiteX35" fmla="*/ 2000749 w 3838015"/>
                <a:gd name="connsiteY35" fmla="*/ 829733 h 1388533"/>
                <a:gd name="connsiteX36" fmla="*/ 1949949 w 3838015"/>
                <a:gd name="connsiteY36" fmla="*/ 812800 h 1388533"/>
                <a:gd name="connsiteX37" fmla="*/ 1865282 w 3838015"/>
                <a:gd name="connsiteY37" fmla="*/ 787400 h 1388533"/>
                <a:gd name="connsiteX38" fmla="*/ 1831415 w 3838015"/>
                <a:gd name="connsiteY38" fmla="*/ 770467 h 1388533"/>
                <a:gd name="connsiteX39" fmla="*/ 1806015 w 3838015"/>
                <a:gd name="connsiteY39" fmla="*/ 762000 h 1388533"/>
                <a:gd name="connsiteX40" fmla="*/ 1780615 w 3838015"/>
                <a:gd name="connsiteY40" fmla="*/ 745067 h 1388533"/>
                <a:gd name="connsiteX41" fmla="*/ 1755215 w 3838015"/>
                <a:gd name="connsiteY41" fmla="*/ 736600 h 1388533"/>
                <a:gd name="connsiteX42" fmla="*/ 1729815 w 3838015"/>
                <a:gd name="connsiteY42" fmla="*/ 719667 h 1388533"/>
                <a:gd name="connsiteX43" fmla="*/ 1695949 w 3838015"/>
                <a:gd name="connsiteY43" fmla="*/ 702733 h 1388533"/>
                <a:gd name="connsiteX44" fmla="*/ 1619749 w 3838015"/>
                <a:gd name="connsiteY44" fmla="*/ 660400 h 1388533"/>
                <a:gd name="connsiteX45" fmla="*/ 1560482 w 3838015"/>
                <a:gd name="connsiteY45" fmla="*/ 618067 h 1388533"/>
                <a:gd name="connsiteX46" fmla="*/ 1509682 w 3838015"/>
                <a:gd name="connsiteY46" fmla="*/ 592667 h 1388533"/>
                <a:gd name="connsiteX47" fmla="*/ 1484282 w 3838015"/>
                <a:gd name="connsiteY47" fmla="*/ 575733 h 1388533"/>
                <a:gd name="connsiteX48" fmla="*/ 1433482 w 3838015"/>
                <a:gd name="connsiteY48" fmla="*/ 558800 h 1388533"/>
                <a:gd name="connsiteX49" fmla="*/ 1408082 w 3838015"/>
                <a:gd name="connsiteY49" fmla="*/ 541867 h 1388533"/>
                <a:gd name="connsiteX50" fmla="*/ 1357282 w 3838015"/>
                <a:gd name="connsiteY50" fmla="*/ 524933 h 1388533"/>
                <a:gd name="connsiteX51" fmla="*/ 1272615 w 3838015"/>
                <a:gd name="connsiteY51" fmla="*/ 508000 h 1388533"/>
                <a:gd name="connsiteX52" fmla="*/ 1077882 w 3838015"/>
                <a:gd name="connsiteY52" fmla="*/ 491067 h 1388533"/>
                <a:gd name="connsiteX53" fmla="*/ 984749 w 3838015"/>
                <a:gd name="connsiteY53" fmla="*/ 474133 h 1388533"/>
                <a:gd name="connsiteX54" fmla="*/ 959349 w 3838015"/>
                <a:gd name="connsiteY54" fmla="*/ 465667 h 1388533"/>
                <a:gd name="connsiteX55" fmla="*/ 883149 w 3838015"/>
                <a:gd name="connsiteY55" fmla="*/ 448733 h 1388533"/>
                <a:gd name="connsiteX56" fmla="*/ 798482 w 3838015"/>
                <a:gd name="connsiteY56" fmla="*/ 423333 h 1388533"/>
                <a:gd name="connsiteX57" fmla="*/ 773082 w 3838015"/>
                <a:gd name="connsiteY57" fmla="*/ 414867 h 1388533"/>
                <a:gd name="connsiteX58" fmla="*/ 705349 w 3838015"/>
                <a:gd name="connsiteY58" fmla="*/ 389467 h 1388533"/>
                <a:gd name="connsiteX59" fmla="*/ 688415 w 3838015"/>
                <a:gd name="connsiteY59" fmla="*/ 372533 h 1388533"/>
                <a:gd name="connsiteX60" fmla="*/ 637615 w 3838015"/>
                <a:gd name="connsiteY60" fmla="*/ 355600 h 1388533"/>
                <a:gd name="connsiteX61" fmla="*/ 612215 w 3838015"/>
                <a:gd name="connsiteY61" fmla="*/ 338667 h 1388533"/>
                <a:gd name="connsiteX62" fmla="*/ 561415 w 3838015"/>
                <a:gd name="connsiteY62" fmla="*/ 321733 h 1388533"/>
                <a:gd name="connsiteX63" fmla="*/ 536015 w 3838015"/>
                <a:gd name="connsiteY63" fmla="*/ 304800 h 1388533"/>
                <a:gd name="connsiteX64" fmla="*/ 502149 w 3838015"/>
                <a:gd name="connsiteY64" fmla="*/ 296333 h 1388533"/>
                <a:gd name="connsiteX65" fmla="*/ 341282 w 3838015"/>
                <a:gd name="connsiteY65" fmla="*/ 270933 h 1388533"/>
                <a:gd name="connsiteX66" fmla="*/ 273549 w 3838015"/>
                <a:gd name="connsiteY66" fmla="*/ 254000 h 1388533"/>
                <a:gd name="connsiteX67" fmla="*/ 222749 w 3838015"/>
                <a:gd name="connsiteY67" fmla="*/ 237067 h 1388533"/>
                <a:gd name="connsiteX68" fmla="*/ 205815 w 3838015"/>
                <a:gd name="connsiteY68" fmla="*/ 220133 h 1388533"/>
                <a:gd name="connsiteX69" fmla="*/ 180415 w 3838015"/>
                <a:gd name="connsiteY69" fmla="*/ 203200 h 1388533"/>
                <a:gd name="connsiteX70" fmla="*/ 163482 w 3838015"/>
                <a:gd name="connsiteY70" fmla="*/ 177800 h 1388533"/>
                <a:gd name="connsiteX71" fmla="*/ 138082 w 3838015"/>
                <a:gd name="connsiteY71" fmla="*/ 160867 h 1388533"/>
                <a:gd name="connsiteX72" fmla="*/ 104215 w 3838015"/>
                <a:gd name="connsiteY72" fmla="*/ 127000 h 1388533"/>
                <a:gd name="connsiteX73" fmla="*/ 78815 w 3838015"/>
                <a:gd name="connsiteY73" fmla="*/ 110067 h 1388533"/>
                <a:gd name="connsiteX74" fmla="*/ 36482 w 3838015"/>
                <a:gd name="connsiteY74" fmla="*/ 76200 h 1388533"/>
                <a:gd name="connsiteX75" fmla="*/ 11082 w 3838015"/>
                <a:gd name="connsiteY75" fmla="*/ 67733 h 1388533"/>
                <a:gd name="connsiteX76" fmla="*/ 11082 w 3838015"/>
                <a:gd name="connsiteY76" fmla="*/ 0 h 1388533"/>
                <a:gd name="connsiteX0" fmla="*/ 14156 w 3836606"/>
                <a:gd name="connsiteY0" fmla="*/ 0 h 1339227"/>
                <a:gd name="connsiteX1" fmla="*/ 9673 w 3836606"/>
                <a:gd name="connsiteY1" fmla="*/ 1339227 h 1339227"/>
                <a:gd name="connsiteX2" fmla="*/ 3836606 w 3836606"/>
                <a:gd name="connsiteY2" fmla="*/ 1330761 h 1339227"/>
                <a:gd name="connsiteX3" fmla="*/ 3836606 w 3836606"/>
                <a:gd name="connsiteY3" fmla="*/ 1246094 h 1339227"/>
                <a:gd name="connsiteX4" fmla="*/ 3836606 w 3836606"/>
                <a:gd name="connsiteY4" fmla="*/ 1246094 h 1339227"/>
                <a:gd name="connsiteX5" fmla="*/ 3768873 w 3836606"/>
                <a:gd name="connsiteY5" fmla="*/ 1212227 h 1339227"/>
                <a:gd name="connsiteX6" fmla="*/ 3718073 w 3836606"/>
                <a:gd name="connsiteY6" fmla="*/ 1195294 h 1339227"/>
                <a:gd name="connsiteX7" fmla="*/ 3692673 w 3836606"/>
                <a:gd name="connsiteY7" fmla="*/ 1186827 h 1339227"/>
                <a:gd name="connsiteX8" fmla="*/ 3667273 w 3836606"/>
                <a:gd name="connsiteY8" fmla="*/ 1178361 h 1339227"/>
                <a:gd name="connsiteX9" fmla="*/ 3641873 w 3836606"/>
                <a:gd name="connsiteY9" fmla="*/ 1169894 h 1339227"/>
                <a:gd name="connsiteX10" fmla="*/ 3582606 w 3836606"/>
                <a:gd name="connsiteY10" fmla="*/ 1161427 h 1339227"/>
                <a:gd name="connsiteX11" fmla="*/ 3387873 w 3836606"/>
                <a:gd name="connsiteY11" fmla="*/ 1152961 h 1339227"/>
                <a:gd name="connsiteX12" fmla="*/ 3320140 w 3836606"/>
                <a:gd name="connsiteY12" fmla="*/ 1144494 h 1339227"/>
                <a:gd name="connsiteX13" fmla="*/ 3243940 w 3836606"/>
                <a:gd name="connsiteY13" fmla="*/ 1136027 h 1339227"/>
                <a:gd name="connsiteX14" fmla="*/ 3193140 w 3836606"/>
                <a:gd name="connsiteY14" fmla="*/ 1119094 h 1339227"/>
                <a:gd name="connsiteX15" fmla="*/ 3142340 w 3836606"/>
                <a:gd name="connsiteY15" fmla="*/ 1110627 h 1339227"/>
                <a:gd name="connsiteX16" fmla="*/ 3091540 w 3836606"/>
                <a:gd name="connsiteY16" fmla="*/ 1093694 h 1339227"/>
                <a:gd name="connsiteX17" fmla="*/ 3032273 w 3836606"/>
                <a:gd name="connsiteY17" fmla="*/ 1076761 h 1339227"/>
                <a:gd name="connsiteX18" fmla="*/ 2981473 w 3836606"/>
                <a:gd name="connsiteY18" fmla="*/ 1051361 h 1339227"/>
                <a:gd name="connsiteX19" fmla="*/ 2905273 w 3836606"/>
                <a:gd name="connsiteY19" fmla="*/ 1017494 h 1339227"/>
                <a:gd name="connsiteX20" fmla="*/ 2854473 w 3836606"/>
                <a:gd name="connsiteY20" fmla="*/ 1000561 h 1339227"/>
                <a:gd name="connsiteX21" fmla="*/ 2829073 w 3836606"/>
                <a:gd name="connsiteY21" fmla="*/ 992094 h 1339227"/>
                <a:gd name="connsiteX22" fmla="*/ 2778273 w 3836606"/>
                <a:gd name="connsiteY22" fmla="*/ 966694 h 1339227"/>
                <a:gd name="connsiteX23" fmla="*/ 2752873 w 3836606"/>
                <a:gd name="connsiteY23" fmla="*/ 949761 h 1339227"/>
                <a:gd name="connsiteX24" fmla="*/ 2702073 w 3836606"/>
                <a:gd name="connsiteY24" fmla="*/ 932827 h 1339227"/>
                <a:gd name="connsiteX25" fmla="*/ 2651273 w 3836606"/>
                <a:gd name="connsiteY25" fmla="*/ 915894 h 1339227"/>
                <a:gd name="connsiteX26" fmla="*/ 2600473 w 3836606"/>
                <a:gd name="connsiteY26" fmla="*/ 898961 h 1339227"/>
                <a:gd name="connsiteX27" fmla="*/ 2575073 w 3836606"/>
                <a:gd name="connsiteY27" fmla="*/ 890494 h 1339227"/>
                <a:gd name="connsiteX28" fmla="*/ 2507340 w 3836606"/>
                <a:gd name="connsiteY28" fmla="*/ 873561 h 1339227"/>
                <a:gd name="connsiteX29" fmla="*/ 2481940 w 3836606"/>
                <a:gd name="connsiteY29" fmla="*/ 865094 h 1339227"/>
                <a:gd name="connsiteX30" fmla="*/ 2431140 w 3836606"/>
                <a:gd name="connsiteY30" fmla="*/ 856627 h 1339227"/>
                <a:gd name="connsiteX31" fmla="*/ 2405740 w 3836606"/>
                <a:gd name="connsiteY31" fmla="*/ 848161 h 1339227"/>
                <a:gd name="connsiteX32" fmla="*/ 2244873 w 3836606"/>
                <a:gd name="connsiteY32" fmla="*/ 822761 h 1339227"/>
                <a:gd name="connsiteX33" fmla="*/ 2202540 w 3836606"/>
                <a:gd name="connsiteY33" fmla="*/ 814294 h 1339227"/>
                <a:gd name="connsiteX34" fmla="*/ 2067073 w 3836606"/>
                <a:gd name="connsiteY34" fmla="*/ 797361 h 1339227"/>
                <a:gd name="connsiteX35" fmla="*/ 1999340 w 3836606"/>
                <a:gd name="connsiteY35" fmla="*/ 780427 h 1339227"/>
                <a:gd name="connsiteX36" fmla="*/ 1948540 w 3836606"/>
                <a:gd name="connsiteY36" fmla="*/ 763494 h 1339227"/>
                <a:gd name="connsiteX37" fmla="*/ 1863873 w 3836606"/>
                <a:gd name="connsiteY37" fmla="*/ 738094 h 1339227"/>
                <a:gd name="connsiteX38" fmla="*/ 1830006 w 3836606"/>
                <a:gd name="connsiteY38" fmla="*/ 721161 h 1339227"/>
                <a:gd name="connsiteX39" fmla="*/ 1804606 w 3836606"/>
                <a:gd name="connsiteY39" fmla="*/ 712694 h 1339227"/>
                <a:gd name="connsiteX40" fmla="*/ 1779206 w 3836606"/>
                <a:gd name="connsiteY40" fmla="*/ 695761 h 1339227"/>
                <a:gd name="connsiteX41" fmla="*/ 1753806 w 3836606"/>
                <a:gd name="connsiteY41" fmla="*/ 687294 h 1339227"/>
                <a:gd name="connsiteX42" fmla="*/ 1728406 w 3836606"/>
                <a:gd name="connsiteY42" fmla="*/ 670361 h 1339227"/>
                <a:gd name="connsiteX43" fmla="*/ 1694540 w 3836606"/>
                <a:gd name="connsiteY43" fmla="*/ 653427 h 1339227"/>
                <a:gd name="connsiteX44" fmla="*/ 1618340 w 3836606"/>
                <a:gd name="connsiteY44" fmla="*/ 611094 h 1339227"/>
                <a:gd name="connsiteX45" fmla="*/ 1559073 w 3836606"/>
                <a:gd name="connsiteY45" fmla="*/ 568761 h 1339227"/>
                <a:gd name="connsiteX46" fmla="*/ 1508273 w 3836606"/>
                <a:gd name="connsiteY46" fmla="*/ 543361 h 1339227"/>
                <a:gd name="connsiteX47" fmla="*/ 1482873 w 3836606"/>
                <a:gd name="connsiteY47" fmla="*/ 526427 h 1339227"/>
                <a:gd name="connsiteX48" fmla="*/ 1432073 w 3836606"/>
                <a:gd name="connsiteY48" fmla="*/ 509494 h 1339227"/>
                <a:gd name="connsiteX49" fmla="*/ 1406673 w 3836606"/>
                <a:gd name="connsiteY49" fmla="*/ 492561 h 1339227"/>
                <a:gd name="connsiteX50" fmla="*/ 1355873 w 3836606"/>
                <a:gd name="connsiteY50" fmla="*/ 475627 h 1339227"/>
                <a:gd name="connsiteX51" fmla="*/ 1271206 w 3836606"/>
                <a:gd name="connsiteY51" fmla="*/ 458694 h 1339227"/>
                <a:gd name="connsiteX52" fmla="*/ 1076473 w 3836606"/>
                <a:gd name="connsiteY52" fmla="*/ 441761 h 1339227"/>
                <a:gd name="connsiteX53" fmla="*/ 983340 w 3836606"/>
                <a:gd name="connsiteY53" fmla="*/ 424827 h 1339227"/>
                <a:gd name="connsiteX54" fmla="*/ 957940 w 3836606"/>
                <a:gd name="connsiteY54" fmla="*/ 416361 h 1339227"/>
                <a:gd name="connsiteX55" fmla="*/ 881740 w 3836606"/>
                <a:gd name="connsiteY55" fmla="*/ 399427 h 1339227"/>
                <a:gd name="connsiteX56" fmla="*/ 797073 w 3836606"/>
                <a:gd name="connsiteY56" fmla="*/ 374027 h 1339227"/>
                <a:gd name="connsiteX57" fmla="*/ 771673 w 3836606"/>
                <a:gd name="connsiteY57" fmla="*/ 365561 h 1339227"/>
                <a:gd name="connsiteX58" fmla="*/ 703940 w 3836606"/>
                <a:gd name="connsiteY58" fmla="*/ 340161 h 1339227"/>
                <a:gd name="connsiteX59" fmla="*/ 687006 w 3836606"/>
                <a:gd name="connsiteY59" fmla="*/ 323227 h 1339227"/>
                <a:gd name="connsiteX60" fmla="*/ 636206 w 3836606"/>
                <a:gd name="connsiteY60" fmla="*/ 306294 h 1339227"/>
                <a:gd name="connsiteX61" fmla="*/ 610806 w 3836606"/>
                <a:gd name="connsiteY61" fmla="*/ 289361 h 1339227"/>
                <a:gd name="connsiteX62" fmla="*/ 560006 w 3836606"/>
                <a:gd name="connsiteY62" fmla="*/ 272427 h 1339227"/>
                <a:gd name="connsiteX63" fmla="*/ 534606 w 3836606"/>
                <a:gd name="connsiteY63" fmla="*/ 255494 h 1339227"/>
                <a:gd name="connsiteX64" fmla="*/ 500740 w 3836606"/>
                <a:gd name="connsiteY64" fmla="*/ 247027 h 1339227"/>
                <a:gd name="connsiteX65" fmla="*/ 339873 w 3836606"/>
                <a:gd name="connsiteY65" fmla="*/ 221627 h 1339227"/>
                <a:gd name="connsiteX66" fmla="*/ 272140 w 3836606"/>
                <a:gd name="connsiteY66" fmla="*/ 204694 h 1339227"/>
                <a:gd name="connsiteX67" fmla="*/ 221340 w 3836606"/>
                <a:gd name="connsiteY67" fmla="*/ 187761 h 1339227"/>
                <a:gd name="connsiteX68" fmla="*/ 204406 w 3836606"/>
                <a:gd name="connsiteY68" fmla="*/ 170827 h 1339227"/>
                <a:gd name="connsiteX69" fmla="*/ 179006 w 3836606"/>
                <a:gd name="connsiteY69" fmla="*/ 153894 h 1339227"/>
                <a:gd name="connsiteX70" fmla="*/ 162073 w 3836606"/>
                <a:gd name="connsiteY70" fmla="*/ 128494 h 1339227"/>
                <a:gd name="connsiteX71" fmla="*/ 136673 w 3836606"/>
                <a:gd name="connsiteY71" fmla="*/ 111561 h 1339227"/>
                <a:gd name="connsiteX72" fmla="*/ 102806 w 3836606"/>
                <a:gd name="connsiteY72" fmla="*/ 77694 h 1339227"/>
                <a:gd name="connsiteX73" fmla="*/ 77406 w 3836606"/>
                <a:gd name="connsiteY73" fmla="*/ 60761 h 1339227"/>
                <a:gd name="connsiteX74" fmla="*/ 35073 w 3836606"/>
                <a:gd name="connsiteY74" fmla="*/ 26894 h 1339227"/>
                <a:gd name="connsiteX75" fmla="*/ 9673 w 3836606"/>
                <a:gd name="connsiteY75" fmla="*/ 18427 h 1339227"/>
                <a:gd name="connsiteX76" fmla="*/ 14156 w 3836606"/>
                <a:gd name="connsiteY76" fmla="*/ 0 h 133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836606" h="1339227">
                  <a:moveTo>
                    <a:pt x="14156" y="0"/>
                  </a:moveTo>
                  <a:cubicBezTo>
                    <a:pt x="12662" y="446409"/>
                    <a:pt x="11167" y="892818"/>
                    <a:pt x="9673" y="1339227"/>
                  </a:cubicBezTo>
                  <a:lnTo>
                    <a:pt x="3836606" y="1330761"/>
                  </a:lnTo>
                  <a:lnTo>
                    <a:pt x="3836606" y="1246094"/>
                  </a:lnTo>
                  <a:lnTo>
                    <a:pt x="3836606" y="1246094"/>
                  </a:lnTo>
                  <a:cubicBezTo>
                    <a:pt x="3814028" y="1234805"/>
                    <a:pt x="3792075" y="1222171"/>
                    <a:pt x="3768873" y="1212227"/>
                  </a:cubicBezTo>
                  <a:cubicBezTo>
                    <a:pt x="3752467" y="1205196"/>
                    <a:pt x="3735006" y="1200938"/>
                    <a:pt x="3718073" y="1195294"/>
                  </a:cubicBezTo>
                  <a:lnTo>
                    <a:pt x="3692673" y="1186827"/>
                  </a:lnTo>
                  <a:lnTo>
                    <a:pt x="3667273" y="1178361"/>
                  </a:lnTo>
                  <a:cubicBezTo>
                    <a:pt x="3658806" y="1175539"/>
                    <a:pt x="3650708" y="1171156"/>
                    <a:pt x="3641873" y="1169894"/>
                  </a:cubicBezTo>
                  <a:cubicBezTo>
                    <a:pt x="3622117" y="1167072"/>
                    <a:pt x="3602518" y="1162754"/>
                    <a:pt x="3582606" y="1161427"/>
                  </a:cubicBezTo>
                  <a:cubicBezTo>
                    <a:pt x="3517778" y="1157105"/>
                    <a:pt x="3452784" y="1155783"/>
                    <a:pt x="3387873" y="1152961"/>
                  </a:cubicBezTo>
                  <a:lnTo>
                    <a:pt x="3320140" y="1144494"/>
                  </a:lnTo>
                  <a:cubicBezTo>
                    <a:pt x="3294759" y="1141508"/>
                    <a:pt x="3269000" y="1141039"/>
                    <a:pt x="3243940" y="1136027"/>
                  </a:cubicBezTo>
                  <a:cubicBezTo>
                    <a:pt x="3226437" y="1132526"/>
                    <a:pt x="3210746" y="1122029"/>
                    <a:pt x="3193140" y="1119094"/>
                  </a:cubicBezTo>
                  <a:cubicBezTo>
                    <a:pt x="3176207" y="1116272"/>
                    <a:pt x="3158994" y="1114791"/>
                    <a:pt x="3142340" y="1110627"/>
                  </a:cubicBezTo>
                  <a:cubicBezTo>
                    <a:pt x="3125024" y="1106298"/>
                    <a:pt x="3108856" y="1098023"/>
                    <a:pt x="3091540" y="1093694"/>
                  </a:cubicBezTo>
                  <a:cubicBezTo>
                    <a:pt x="3049015" y="1083062"/>
                    <a:pt x="3068712" y="1088907"/>
                    <a:pt x="3032273" y="1076761"/>
                  </a:cubicBezTo>
                  <a:cubicBezTo>
                    <a:pt x="2959479" y="1028230"/>
                    <a:pt x="3051580" y="1086415"/>
                    <a:pt x="2981473" y="1051361"/>
                  </a:cubicBezTo>
                  <a:cubicBezTo>
                    <a:pt x="2900963" y="1011106"/>
                    <a:pt x="3036345" y="1061185"/>
                    <a:pt x="2905273" y="1017494"/>
                  </a:cubicBezTo>
                  <a:lnTo>
                    <a:pt x="2854473" y="1000561"/>
                  </a:lnTo>
                  <a:cubicBezTo>
                    <a:pt x="2846006" y="997739"/>
                    <a:pt x="2836499" y="997044"/>
                    <a:pt x="2829073" y="992094"/>
                  </a:cubicBezTo>
                  <a:cubicBezTo>
                    <a:pt x="2756281" y="943567"/>
                    <a:pt x="2848380" y="1001747"/>
                    <a:pt x="2778273" y="966694"/>
                  </a:cubicBezTo>
                  <a:cubicBezTo>
                    <a:pt x="2769172" y="962143"/>
                    <a:pt x="2762172" y="953894"/>
                    <a:pt x="2752873" y="949761"/>
                  </a:cubicBezTo>
                  <a:cubicBezTo>
                    <a:pt x="2736562" y="942512"/>
                    <a:pt x="2719006" y="938471"/>
                    <a:pt x="2702073" y="932827"/>
                  </a:cubicBezTo>
                  <a:lnTo>
                    <a:pt x="2651273" y="915894"/>
                  </a:lnTo>
                  <a:lnTo>
                    <a:pt x="2600473" y="898961"/>
                  </a:lnTo>
                  <a:cubicBezTo>
                    <a:pt x="2592006" y="896139"/>
                    <a:pt x="2583731" y="892659"/>
                    <a:pt x="2575073" y="890494"/>
                  </a:cubicBezTo>
                  <a:cubicBezTo>
                    <a:pt x="2552495" y="884850"/>
                    <a:pt x="2529418" y="880921"/>
                    <a:pt x="2507340" y="873561"/>
                  </a:cubicBezTo>
                  <a:cubicBezTo>
                    <a:pt x="2498873" y="870739"/>
                    <a:pt x="2490652" y="867030"/>
                    <a:pt x="2481940" y="865094"/>
                  </a:cubicBezTo>
                  <a:cubicBezTo>
                    <a:pt x="2465182" y="861370"/>
                    <a:pt x="2447898" y="860351"/>
                    <a:pt x="2431140" y="856627"/>
                  </a:cubicBezTo>
                  <a:cubicBezTo>
                    <a:pt x="2422428" y="854691"/>
                    <a:pt x="2414491" y="849911"/>
                    <a:pt x="2405740" y="848161"/>
                  </a:cubicBezTo>
                  <a:cubicBezTo>
                    <a:pt x="2291071" y="825227"/>
                    <a:pt x="2334283" y="837662"/>
                    <a:pt x="2244873" y="822761"/>
                  </a:cubicBezTo>
                  <a:cubicBezTo>
                    <a:pt x="2230678" y="820395"/>
                    <a:pt x="2216786" y="816329"/>
                    <a:pt x="2202540" y="814294"/>
                  </a:cubicBezTo>
                  <a:cubicBezTo>
                    <a:pt x="2157490" y="807858"/>
                    <a:pt x="2067073" y="797361"/>
                    <a:pt x="2067073" y="797361"/>
                  </a:cubicBezTo>
                  <a:cubicBezTo>
                    <a:pt x="1990015" y="771674"/>
                    <a:pt x="2111706" y="811072"/>
                    <a:pt x="1999340" y="780427"/>
                  </a:cubicBezTo>
                  <a:cubicBezTo>
                    <a:pt x="1982120" y="775731"/>
                    <a:pt x="1965856" y="767823"/>
                    <a:pt x="1948540" y="763494"/>
                  </a:cubicBezTo>
                  <a:cubicBezTo>
                    <a:pt x="1924234" y="757417"/>
                    <a:pt x="1884484" y="748399"/>
                    <a:pt x="1863873" y="738094"/>
                  </a:cubicBezTo>
                  <a:cubicBezTo>
                    <a:pt x="1852584" y="732450"/>
                    <a:pt x="1841607" y="726133"/>
                    <a:pt x="1830006" y="721161"/>
                  </a:cubicBezTo>
                  <a:cubicBezTo>
                    <a:pt x="1821803" y="717645"/>
                    <a:pt x="1812588" y="716685"/>
                    <a:pt x="1804606" y="712694"/>
                  </a:cubicBezTo>
                  <a:cubicBezTo>
                    <a:pt x="1795505" y="708143"/>
                    <a:pt x="1788307" y="700312"/>
                    <a:pt x="1779206" y="695761"/>
                  </a:cubicBezTo>
                  <a:cubicBezTo>
                    <a:pt x="1771224" y="691770"/>
                    <a:pt x="1761788" y="691285"/>
                    <a:pt x="1753806" y="687294"/>
                  </a:cubicBezTo>
                  <a:cubicBezTo>
                    <a:pt x="1744705" y="682743"/>
                    <a:pt x="1737241" y="675410"/>
                    <a:pt x="1728406" y="670361"/>
                  </a:cubicBezTo>
                  <a:cubicBezTo>
                    <a:pt x="1717448" y="664099"/>
                    <a:pt x="1705363" y="659921"/>
                    <a:pt x="1694540" y="653427"/>
                  </a:cubicBezTo>
                  <a:cubicBezTo>
                    <a:pt x="1621761" y="609759"/>
                    <a:pt x="1669429" y="628124"/>
                    <a:pt x="1618340" y="611094"/>
                  </a:cubicBezTo>
                  <a:cubicBezTo>
                    <a:pt x="1578162" y="570916"/>
                    <a:pt x="1599619" y="582275"/>
                    <a:pt x="1559073" y="568761"/>
                  </a:cubicBezTo>
                  <a:cubicBezTo>
                    <a:pt x="1486279" y="520230"/>
                    <a:pt x="1578380" y="578415"/>
                    <a:pt x="1508273" y="543361"/>
                  </a:cubicBezTo>
                  <a:cubicBezTo>
                    <a:pt x="1499171" y="538810"/>
                    <a:pt x="1492172" y="530560"/>
                    <a:pt x="1482873" y="526427"/>
                  </a:cubicBezTo>
                  <a:cubicBezTo>
                    <a:pt x="1466562" y="519178"/>
                    <a:pt x="1446925" y="519395"/>
                    <a:pt x="1432073" y="509494"/>
                  </a:cubicBezTo>
                  <a:cubicBezTo>
                    <a:pt x="1423606" y="503850"/>
                    <a:pt x="1415972" y="496694"/>
                    <a:pt x="1406673" y="492561"/>
                  </a:cubicBezTo>
                  <a:cubicBezTo>
                    <a:pt x="1390362" y="485312"/>
                    <a:pt x="1373190" y="479956"/>
                    <a:pt x="1355873" y="475627"/>
                  </a:cubicBezTo>
                  <a:cubicBezTo>
                    <a:pt x="1310982" y="464405"/>
                    <a:pt x="1325178" y="466998"/>
                    <a:pt x="1271206" y="458694"/>
                  </a:cubicBezTo>
                  <a:cubicBezTo>
                    <a:pt x="1179667" y="444610"/>
                    <a:pt x="1203481" y="449698"/>
                    <a:pt x="1076473" y="441761"/>
                  </a:cubicBezTo>
                  <a:cubicBezTo>
                    <a:pt x="1053822" y="437986"/>
                    <a:pt x="1007012" y="430745"/>
                    <a:pt x="983340" y="424827"/>
                  </a:cubicBezTo>
                  <a:cubicBezTo>
                    <a:pt x="974682" y="422663"/>
                    <a:pt x="966521" y="418813"/>
                    <a:pt x="957940" y="416361"/>
                  </a:cubicBezTo>
                  <a:cubicBezTo>
                    <a:pt x="921804" y="406037"/>
                    <a:pt x="921025" y="408157"/>
                    <a:pt x="881740" y="399427"/>
                  </a:cubicBezTo>
                  <a:cubicBezTo>
                    <a:pt x="843339" y="390894"/>
                    <a:pt x="839305" y="388104"/>
                    <a:pt x="797073" y="374027"/>
                  </a:cubicBezTo>
                  <a:lnTo>
                    <a:pt x="771673" y="365561"/>
                  </a:lnTo>
                  <a:cubicBezTo>
                    <a:pt x="698791" y="316971"/>
                    <a:pt x="806467" y="384101"/>
                    <a:pt x="703940" y="340161"/>
                  </a:cubicBezTo>
                  <a:cubicBezTo>
                    <a:pt x="696603" y="337016"/>
                    <a:pt x="694146" y="326797"/>
                    <a:pt x="687006" y="323227"/>
                  </a:cubicBezTo>
                  <a:cubicBezTo>
                    <a:pt x="671041" y="315245"/>
                    <a:pt x="651058" y="316195"/>
                    <a:pt x="636206" y="306294"/>
                  </a:cubicBezTo>
                  <a:cubicBezTo>
                    <a:pt x="627739" y="300650"/>
                    <a:pt x="620105" y="293494"/>
                    <a:pt x="610806" y="289361"/>
                  </a:cubicBezTo>
                  <a:cubicBezTo>
                    <a:pt x="594495" y="282112"/>
                    <a:pt x="574858" y="282328"/>
                    <a:pt x="560006" y="272427"/>
                  </a:cubicBezTo>
                  <a:cubicBezTo>
                    <a:pt x="551539" y="266783"/>
                    <a:pt x="543959" y="259502"/>
                    <a:pt x="534606" y="255494"/>
                  </a:cubicBezTo>
                  <a:cubicBezTo>
                    <a:pt x="523911" y="250910"/>
                    <a:pt x="511885" y="250371"/>
                    <a:pt x="500740" y="247027"/>
                  </a:cubicBezTo>
                  <a:cubicBezTo>
                    <a:pt x="402227" y="217473"/>
                    <a:pt x="494132" y="233494"/>
                    <a:pt x="339873" y="221627"/>
                  </a:cubicBezTo>
                  <a:cubicBezTo>
                    <a:pt x="262791" y="195935"/>
                    <a:pt x="384546" y="235350"/>
                    <a:pt x="272140" y="204694"/>
                  </a:cubicBezTo>
                  <a:cubicBezTo>
                    <a:pt x="254920" y="199998"/>
                    <a:pt x="221340" y="187761"/>
                    <a:pt x="221340" y="187761"/>
                  </a:cubicBezTo>
                  <a:cubicBezTo>
                    <a:pt x="215695" y="182116"/>
                    <a:pt x="210640" y="175814"/>
                    <a:pt x="204406" y="170827"/>
                  </a:cubicBezTo>
                  <a:cubicBezTo>
                    <a:pt x="196460" y="164470"/>
                    <a:pt x="186201" y="161089"/>
                    <a:pt x="179006" y="153894"/>
                  </a:cubicBezTo>
                  <a:cubicBezTo>
                    <a:pt x="171811" y="146699"/>
                    <a:pt x="169268" y="135689"/>
                    <a:pt x="162073" y="128494"/>
                  </a:cubicBezTo>
                  <a:cubicBezTo>
                    <a:pt x="154878" y="121299"/>
                    <a:pt x="144399" y="118183"/>
                    <a:pt x="136673" y="111561"/>
                  </a:cubicBezTo>
                  <a:cubicBezTo>
                    <a:pt x="124551" y="101171"/>
                    <a:pt x="116090" y="86550"/>
                    <a:pt x="102806" y="77694"/>
                  </a:cubicBezTo>
                  <a:cubicBezTo>
                    <a:pt x="94339" y="72050"/>
                    <a:pt x="85352" y="67118"/>
                    <a:pt x="77406" y="60761"/>
                  </a:cubicBezTo>
                  <a:cubicBezTo>
                    <a:pt x="51153" y="39758"/>
                    <a:pt x="69824" y="44270"/>
                    <a:pt x="35073" y="26894"/>
                  </a:cubicBezTo>
                  <a:cubicBezTo>
                    <a:pt x="27091" y="22903"/>
                    <a:pt x="18140" y="21249"/>
                    <a:pt x="9673" y="18427"/>
                  </a:cubicBezTo>
                  <a:cubicBezTo>
                    <a:pt x="-10761" y="-12224"/>
                    <a:pt x="6325" y="46883"/>
                    <a:pt x="1415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E9638A-3DD6-FD4F-A189-6CD774F9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78" y="1981834"/>
            <a:ext cx="2854690" cy="295038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1B513C7-BD73-4442-A465-B712860B93DF}"/>
              </a:ext>
            </a:extLst>
          </p:cNvPr>
          <p:cNvSpPr/>
          <p:nvPr/>
        </p:nvSpPr>
        <p:spPr>
          <a:xfrm>
            <a:off x="7696555" y="5020961"/>
            <a:ext cx="273683" cy="1340482"/>
          </a:xfrm>
          <a:custGeom>
            <a:avLst/>
            <a:gdLst>
              <a:gd name="connsiteX0" fmla="*/ 0 w 273683"/>
              <a:gd name="connsiteY0" fmla="*/ 0 h 1340482"/>
              <a:gd name="connsiteX1" fmla="*/ 273683 w 273683"/>
              <a:gd name="connsiteY1" fmla="*/ 0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  <a:gd name="connsiteX0" fmla="*/ 0 w 273683"/>
              <a:gd name="connsiteY0" fmla="*/ 0 h 1340482"/>
              <a:gd name="connsiteX1" fmla="*/ 273683 w 273683"/>
              <a:gd name="connsiteY1" fmla="*/ 200416 h 1340482"/>
              <a:gd name="connsiteX2" fmla="*/ 273683 w 273683"/>
              <a:gd name="connsiteY2" fmla="*/ 1340482 h 1340482"/>
              <a:gd name="connsiteX3" fmla="*/ 0 w 273683"/>
              <a:gd name="connsiteY3" fmla="*/ 1340482 h 1340482"/>
              <a:gd name="connsiteX4" fmla="*/ 0 w 273683"/>
              <a:gd name="connsiteY4" fmla="*/ 0 h 134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3" h="1340482">
                <a:moveTo>
                  <a:pt x="0" y="0"/>
                </a:moveTo>
                <a:lnTo>
                  <a:pt x="273683" y="200416"/>
                </a:lnTo>
                <a:lnTo>
                  <a:pt x="273683" y="1340482"/>
                </a:lnTo>
                <a:lnTo>
                  <a:pt x="0" y="1340482"/>
                </a:lnTo>
                <a:lnTo>
                  <a:pt x="0" y="0"/>
                </a:lnTo>
                <a:close/>
              </a:path>
            </a:pathLst>
          </a:custGeom>
          <a:solidFill>
            <a:srgbClr val="FFC7B2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EDFBF-C611-CB47-90E9-07B3AF80E327}"/>
              </a:ext>
            </a:extLst>
          </p:cNvPr>
          <p:cNvCxnSpPr>
            <a:cxnSpLocks/>
          </p:cNvCxnSpPr>
          <p:nvPr/>
        </p:nvCxnSpPr>
        <p:spPr>
          <a:xfrm>
            <a:off x="7674028" y="6468523"/>
            <a:ext cx="288032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67BCE6B-D43D-6143-BA7A-1B17BDD1370E}"/>
              </a:ext>
            </a:extLst>
          </p:cNvPr>
          <p:cNvSpPr txBox="1"/>
          <p:nvPr/>
        </p:nvSpPr>
        <p:spPr>
          <a:xfrm>
            <a:off x="7608168" y="650559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dt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52BF6A-9DEC-344F-9D45-E56224A9CE80}"/>
              </a:ext>
            </a:extLst>
          </p:cNvPr>
          <p:cNvCxnSpPr>
            <a:cxnSpLocks/>
          </p:cNvCxnSpPr>
          <p:nvPr/>
        </p:nvCxnSpPr>
        <p:spPr>
          <a:xfrm>
            <a:off x="7598229" y="5036822"/>
            <a:ext cx="0" cy="129990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85832-0DD2-E447-9647-F4BBB9A469CC}"/>
              </a:ext>
            </a:extLst>
          </p:cNvPr>
          <p:cNvSpPr txBox="1"/>
          <p:nvPr/>
        </p:nvSpPr>
        <p:spPr>
          <a:xfrm>
            <a:off x="7032104" y="5512260"/>
            <a:ext cx="56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f(t)/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D82FF35-796F-8847-93D6-5309DAE7F1D4}"/>
              </a:ext>
            </a:extLst>
          </p:cNvPr>
          <p:cNvCxnSpPr>
            <a:cxnSpLocks/>
          </p:cNvCxnSpPr>
          <p:nvPr/>
        </p:nvCxnSpPr>
        <p:spPr>
          <a:xfrm>
            <a:off x="8038916" y="5019708"/>
            <a:ext cx="0" cy="237576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1DC36-0721-3646-88A8-F40964F1C3A6}"/>
              </a:ext>
            </a:extLst>
          </p:cNvPr>
          <p:cNvSpPr txBox="1"/>
          <p:nvPr/>
        </p:nvSpPr>
        <p:spPr>
          <a:xfrm>
            <a:off x="8184232" y="4941168"/>
            <a:ext cx="235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632EA60-770F-E344-9917-B2AD661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4391886"/>
            <a:ext cx="3062592" cy="62129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69FE240-1351-784F-8F7B-782046C58E11}"/>
              </a:ext>
            </a:extLst>
          </p:cNvPr>
          <p:cNvSpPr txBox="1"/>
          <p:nvPr/>
        </p:nvSpPr>
        <p:spPr>
          <a:xfrm>
            <a:off x="7598229" y="111545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update: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61BEB-7CAB-D94B-B036-16F46F9DBD58}"/>
              </a:ext>
            </a:extLst>
          </p:cNvPr>
          <p:cNvSpPr txBox="1"/>
          <p:nvPr/>
        </p:nvSpPr>
        <p:spPr>
          <a:xfrm>
            <a:off x="3389738" y="11154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Definition: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AE681-155A-C747-98C7-943E073F30F5}"/>
              </a:ext>
            </a:extLst>
          </p:cNvPr>
          <p:cNvGrpSpPr/>
          <p:nvPr/>
        </p:nvGrpSpPr>
        <p:grpSpPr>
          <a:xfrm>
            <a:off x="8040216" y="2177518"/>
            <a:ext cx="432048" cy="307777"/>
            <a:chOff x="8040216" y="2177518"/>
            <a:chExt cx="432048" cy="30777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8AEA1E-C0BE-844A-AF74-9517B8C6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040216" y="2213601"/>
              <a:ext cx="0" cy="263554"/>
            </a:xfrm>
            <a:prstGeom prst="line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79A644-44B5-E243-AAB7-578412DB48F4}"/>
                </a:ext>
              </a:extLst>
            </p:cNvPr>
            <p:cNvSpPr txBox="1"/>
            <p:nvPr/>
          </p:nvSpPr>
          <p:spPr>
            <a:xfrm>
              <a:off x="8138518" y="217751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w Cen MT" panose="020B0602020104020603" pitchFamily="34" charset="77"/>
                </a:rPr>
                <a:t> </a:t>
              </a:r>
              <a:r>
                <a:rPr lang="el-GR" sz="14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Times" pitchFamily="2" charset="0"/>
                </a:rPr>
                <a:t>γ</a:t>
              </a:r>
              <a:endParaRPr lang="en-GB" b="1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D5BACF-5A44-0F46-BB52-6A6A8BD6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440" y="2313622"/>
              <a:ext cx="98045" cy="98045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AB57B8C-4F14-6143-9107-E099F8DC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693" y="5062512"/>
            <a:ext cx="98045" cy="980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F82703-A4E1-4F45-AA2B-D379E864855B}"/>
              </a:ext>
            </a:extLst>
          </p:cNvPr>
          <p:cNvSpPr txBox="1"/>
          <p:nvPr/>
        </p:nvSpPr>
        <p:spPr>
          <a:xfrm>
            <a:off x="8031367" y="5589240"/>
            <a:ext cx="144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exp (- dt 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r>
              <a:rPr lang="en-GB" sz="1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f(</a:t>
            </a:r>
            <a:r>
              <a:rPr lang="en-GB" sz="14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t+dt</a:t>
            </a:r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)/</a:t>
            </a:r>
            <a:r>
              <a:rPr lang="el-GR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Times" pitchFamily="2" charset="0"/>
              </a:rPr>
              <a:t>τ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  <a:latin typeface="Times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A21F5EC-FA99-EB47-B7D1-BB7141A6C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86" y="5771014"/>
            <a:ext cx="98045" cy="9804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C796B2-BF72-FB4F-B16E-77EC01ECB245}"/>
              </a:ext>
            </a:extLst>
          </p:cNvPr>
          <p:cNvCxnSpPr>
            <a:cxnSpLocks/>
          </p:cNvCxnSpPr>
          <p:nvPr/>
        </p:nvCxnSpPr>
        <p:spPr>
          <a:xfrm>
            <a:off x="8050599" y="5285678"/>
            <a:ext cx="0" cy="1051045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E6FA6-0B1C-DD42-B959-4DD6286B2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4341205"/>
            <a:ext cx="4641097" cy="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6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laceAnimation_1424.mp4" descr="placeAnimation_1424.mp4">
            <a:hlinkClick r:id="" action="ppaction://media"/>
            <a:extLst>
              <a:ext uri="{FF2B5EF4-FFF2-40B4-BE49-F238E27FC236}">
                <a16:creationId xmlns:a16="http://schemas.microsoft.com/office/drawing/2014/main" id="{624B09D6-C16B-8C4C-B52C-2CFCF33EAA5B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302" r="33272"/>
          <a:stretch/>
        </p:blipFill>
        <p:spPr>
          <a:xfrm>
            <a:off x="2135560" y="5323160"/>
            <a:ext cx="8712968" cy="1346200"/>
          </a:xfrm>
        </p:spPr>
      </p:pic>
      <p:pic>
        <p:nvPicPr>
          <p:cNvPr id="5" name="MAnimation_1424_1.mp4" descr="MAnimation_1424_1.mp4">
            <a:hlinkClick r:id="" action="ppaction://media"/>
            <a:extLst>
              <a:ext uri="{FF2B5EF4-FFF2-40B4-BE49-F238E27FC236}">
                <a16:creationId xmlns:a16="http://schemas.microsoft.com/office/drawing/2014/main" id="{B88801EA-0C8D-E44A-AED1-E6228FD6D6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079" t="9376" r="13484" b="9509"/>
          <a:stretch/>
        </p:blipFill>
        <p:spPr>
          <a:xfrm>
            <a:off x="4079776" y="1090682"/>
            <a:ext cx="4032448" cy="40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B4335-E49F-C44F-9550-13D173B4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it’s hard to train on scattered place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AB8E1A-5692-184C-9EC1-73C1FAD537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92144" y="2483074"/>
            <a:ext cx="3664793" cy="36647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0C697-A6C8-E444-A839-E25167DD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4" r="35124"/>
          <a:stretch/>
        </p:blipFill>
        <p:spPr>
          <a:xfrm>
            <a:off x="6312023" y="1743631"/>
            <a:ext cx="5184577" cy="867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6265A4-4826-2F46-9FA8-FD801E0D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4" r="35041"/>
          <a:stretch/>
        </p:blipFill>
        <p:spPr>
          <a:xfrm>
            <a:off x="407368" y="1775423"/>
            <a:ext cx="4896544" cy="817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2BBA4-8ACB-BA4F-807E-F439941A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7" y="2348880"/>
            <a:ext cx="3664793" cy="36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T-Maze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8E56-676D-794D-A994-4E8FA58F1C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90750" y="1589276"/>
            <a:ext cx="2696537" cy="4875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23370-D742-4C46-865F-319134A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28800"/>
            <a:ext cx="2849722" cy="487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27541-48DD-334A-9B13-67797363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2124408"/>
            <a:ext cx="4608512" cy="360798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8CB84EBD-F6C2-714D-9226-3D971461892A}"/>
              </a:ext>
            </a:extLst>
          </p:cNvPr>
          <p:cNvSpPr/>
          <p:nvPr/>
        </p:nvSpPr>
        <p:spPr>
          <a:xfrm>
            <a:off x="3719736" y="2132856"/>
            <a:ext cx="216024" cy="1160576"/>
          </a:xfrm>
          <a:prstGeom prst="leftBrace">
            <a:avLst/>
          </a:prstGeom>
          <a:ln w="25400">
            <a:solidFill>
              <a:srgbClr val="66C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AE5E616-DED0-144A-9ADA-6678BA3D416A}"/>
              </a:ext>
            </a:extLst>
          </p:cNvPr>
          <p:cNvSpPr/>
          <p:nvPr/>
        </p:nvSpPr>
        <p:spPr>
          <a:xfrm>
            <a:off x="3719736" y="3348110"/>
            <a:ext cx="216024" cy="1160576"/>
          </a:xfrm>
          <a:prstGeom prst="leftBrac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E853DE4-072B-C24B-AC96-7A7DB3127AD3}"/>
              </a:ext>
            </a:extLst>
          </p:cNvPr>
          <p:cNvSpPr/>
          <p:nvPr/>
        </p:nvSpPr>
        <p:spPr>
          <a:xfrm>
            <a:off x="3719736" y="4549026"/>
            <a:ext cx="216024" cy="1160576"/>
          </a:xfrm>
          <a:prstGeom prst="leftBrac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back of the envelope calculations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0D292D-CBD1-304C-A764-6E14E51C32AB}"/>
              </a:ext>
            </a:extLst>
          </p:cNvPr>
          <p:cNvGrpSpPr/>
          <p:nvPr/>
        </p:nvGrpSpPr>
        <p:grpSpPr>
          <a:xfrm>
            <a:off x="335360" y="1124744"/>
            <a:ext cx="3657600" cy="3657600"/>
            <a:chOff x="4727848" y="1676400"/>
            <a:chExt cx="3657600" cy="365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F93658-9574-5140-9BC4-E1CB58B71D3B}"/>
                </a:ext>
              </a:extLst>
            </p:cNvPr>
            <p:cNvGrpSpPr/>
            <p:nvPr/>
          </p:nvGrpSpPr>
          <p:grpSpPr>
            <a:xfrm>
              <a:off x="4727848" y="1676400"/>
              <a:ext cx="3657600" cy="3657600"/>
              <a:chOff x="479376" y="1844824"/>
              <a:chExt cx="3657600" cy="36576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95B55-3627-0243-A2D7-DE773ED05619}"/>
                  </a:ext>
                </a:extLst>
              </p:cNvPr>
              <p:cNvGrpSpPr/>
              <p:nvPr/>
            </p:nvGrpSpPr>
            <p:grpSpPr>
              <a:xfrm>
                <a:off x="479376" y="1844824"/>
                <a:ext cx="3657600" cy="3657600"/>
                <a:chOff x="4276206" y="1600200"/>
                <a:chExt cx="3657600" cy="36576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C742C14A-4CF1-3C43-B2AA-93816D6D9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76206" y="16002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0E6715D-6C22-D448-B655-869C3A7253AD}"/>
                    </a:ext>
                  </a:extLst>
                </p:cNvPr>
                <p:cNvSpPr/>
                <p:nvPr/>
              </p:nvSpPr>
              <p:spPr>
                <a:xfrm>
                  <a:off x="4889244" y="3249404"/>
                  <a:ext cx="1080000" cy="1080000"/>
                </a:xfrm>
                <a:prstGeom prst="ellipse">
                  <a:avLst/>
                </a:prstGeom>
                <a:solidFill>
                  <a:srgbClr val="66C3A4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78BCAA9-AFC7-064E-9AA7-80B861C43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93720" y="3263887"/>
                  <a:ext cx="1080000" cy="1080000"/>
                </a:xfrm>
                <a:prstGeom prst="ellipse">
                  <a:avLst/>
                </a:prstGeom>
                <a:solidFill>
                  <a:srgbClr val="FD8D62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1919E7-F5D2-4847-AAC4-19CA04EA74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23491" y="3278369"/>
                  <a:ext cx="1080000" cy="1080000"/>
                </a:xfrm>
                <a:prstGeom prst="ellipse">
                  <a:avLst/>
                </a:prstGeom>
                <a:solidFill>
                  <a:srgbClr val="8DA0CC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AF4AFEA-0028-EB41-AF15-16876C066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57997" y="3278369"/>
                  <a:ext cx="1080000" cy="1080000"/>
                </a:xfrm>
                <a:prstGeom prst="ellipse">
                  <a:avLst/>
                </a:prstGeom>
                <a:solidFill>
                  <a:srgbClr val="E78AC3">
                    <a:alpha val="5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061C144-5758-D44F-BB08-DD4216F8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795274" y="3815041"/>
                <a:ext cx="399894" cy="39989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63CEBD7-EB0C-E44A-A23B-62631CC4D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85566">
                <a:off x="2947036" y="3829701"/>
                <a:ext cx="399894" cy="399894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AC2896-3AF8-3A49-A564-FB1E0FE94493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846565"/>
              <a:ext cx="1803687" cy="1465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41185B-E898-7941-867F-A9595584AC55}"/>
              </a:ext>
            </a:extLst>
          </p:cNvPr>
          <p:cNvSpPr txBox="1"/>
          <p:nvPr/>
        </p:nvSpPr>
        <p:spPr>
          <a:xfrm>
            <a:off x="3915723" y="1483355"/>
            <a:ext cx="6749284" cy="286232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sweeps forward one place cell distance,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PC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each cycle lasting T</a:t>
            </a:r>
            <a:r>
              <a:rPr lang="el-GR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binding occurs for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of this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Distance into the future a cell can be bound: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“Time” into the future a rat can forecast: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9D17C-9D9E-2A4F-9105-079C7549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72" y="2779969"/>
            <a:ext cx="2649430" cy="577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196596-8525-2345-A856-4141B0957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577" y="3895108"/>
            <a:ext cx="3198206" cy="68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62763-F425-8A42-BA2D-4FEC11DEF160}"/>
              </a:ext>
            </a:extLst>
          </p:cNvPr>
          <p:cNvSpPr txBox="1"/>
          <p:nvPr/>
        </p:nvSpPr>
        <p:spPr>
          <a:xfrm>
            <a:off x="4151784" y="5108991"/>
            <a:ext cx="3528392" cy="1200329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>
            <a:solidFill>
              <a:srgbClr val="66C3A4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should be: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Roughly constant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O(few seconds) at least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81CED77-796C-0547-9101-16BF5C0E654C}"/>
              </a:ext>
            </a:extLst>
          </p:cNvPr>
          <p:cNvSpPr/>
          <p:nvPr/>
        </p:nvSpPr>
        <p:spPr>
          <a:xfrm>
            <a:off x="8199042" y="3789040"/>
            <a:ext cx="3657598" cy="928396"/>
          </a:xfrm>
          <a:prstGeom prst="roundRect">
            <a:avLst/>
          </a:prstGeom>
          <a:noFill/>
          <a:ln w="2540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0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1B52-84B0-BE4B-8E22-7188A01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may be ~ constant though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7B146-E8FF-DE4A-83A4-673F82C99799}"/>
              </a:ext>
            </a:extLst>
          </p:cNvPr>
          <p:cNvGrpSpPr/>
          <p:nvPr/>
        </p:nvGrpSpPr>
        <p:grpSpPr>
          <a:xfrm>
            <a:off x="266527" y="1272646"/>
            <a:ext cx="5541441" cy="5324706"/>
            <a:chOff x="-24680" y="1272646"/>
            <a:chExt cx="5541441" cy="53247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05F7B97-5DC5-A241-9750-D9AA0593B7C1}"/>
                </a:ext>
              </a:extLst>
            </p:cNvPr>
            <p:cNvSpPr/>
            <p:nvPr/>
          </p:nvSpPr>
          <p:spPr>
            <a:xfrm>
              <a:off x="-24680" y="1272646"/>
              <a:ext cx="5541441" cy="5324706"/>
            </a:xfrm>
            <a:prstGeom prst="roundRect">
              <a:avLst/>
            </a:prstGeom>
            <a:solidFill>
              <a:schemeClr val="bg1">
                <a:lumMod val="20000"/>
                <a:lumOff val="80000"/>
                <a:alpha val="63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472594-FF1A-EE44-B6C8-2723919951F7}"/>
                </a:ext>
              </a:extLst>
            </p:cNvPr>
            <p:cNvGrpSpPr/>
            <p:nvPr/>
          </p:nvGrpSpPr>
          <p:grpSpPr>
            <a:xfrm>
              <a:off x="188169" y="1988840"/>
              <a:ext cx="3657598" cy="928396"/>
              <a:chOff x="8051851" y="3789040"/>
              <a:chExt cx="3657598" cy="92839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196596-8525-2345-A856-4141B095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67875" y="3895108"/>
                <a:ext cx="3198206" cy="68602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1CED77-796C-0547-9101-16BF5C0E654C}"/>
                  </a:ext>
                </a:extLst>
              </p:cNvPr>
              <p:cNvSpPr/>
              <p:nvPr/>
            </p:nvSpPr>
            <p:spPr>
              <a:xfrm>
                <a:off x="8051851" y="3789040"/>
                <a:ext cx="3657598" cy="928396"/>
              </a:xfrm>
              <a:prstGeom prst="roundRect">
                <a:avLst/>
              </a:prstGeom>
              <a:noFill/>
              <a:ln w="25400">
                <a:solidFill>
                  <a:srgbClr val="66C3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8D22B7-0410-E542-8CA4-BC69C510A5F4}"/>
                </a:ext>
              </a:extLst>
            </p:cNvPr>
            <p:cNvSpPr txBox="1"/>
            <p:nvPr/>
          </p:nvSpPr>
          <p:spPr>
            <a:xfrm>
              <a:off x="1557244" y="3059668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8Hz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05C62-0F9B-D14B-ACC5-03453480893F}"/>
                </a:ext>
              </a:extLst>
            </p:cNvPr>
            <p:cNvSpPr txBox="1"/>
            <p:nvPr/>
          </p:nvSpPr>
          <p:spPr>
            <a:xfrm>
              <a:off x="1539064" y="148787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20ms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C9DB9-DC03-7441-80ED-2491BF3525D0}"/>
                </a:ext>
              </a:extLst>
            </p:cNvPr>
            <p:cNvSpPr txBox="1"/>
            <p:nvPr/>
          </p:nvSpPr>
          <p:spPr>
            <a:xfrm>
              <a:off x="3373714" y="140427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1m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54F3A1-EE94-9F41-9A0C-3BB706AF4383}"/>
                </a:ext>
              </a:extLst>
            </p:cNvPr>
            <p:cNvSpPr txBox="1"/>
            <p:nvPr/>
          </p:nvSpPr>
          <p:spPr>
            <a:xfrm>
              <a:off x="3483471" y="313246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0.1m/s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B663C-D085-DB40-B8A2-46468949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93" y="2212044"/>
              <a:ext cx="1289296" cy="3528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CFDE7E-F1CA-6145-BD0B-555FC85EFAB5}"/>
                </a:ext>
              </a:extLst>
            </p:cNvPr>
            <p:cNvSpPr txBox="1"/>
            <p:nvPr/>
          </p:nvSpPr>
          <p:spPr>
            <a:xfrm>
              <a:off x="407369" y="3861048"/>
              <a:ext cx="482453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Some solutions: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Very large place cells do exist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STDP learning restricted to rare ‘long range sweeps’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chemeClr val="bg1">
                      <a:lumMod val="75000"/>
                    </a:schemeClr>
                  </a:solidFill>
                </a:rPr>
                <a:t> Maybe 1-2s SR is enough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005496-7F95-D747-BE4D-49E8DCE8F903}"/>
              </a:ext>
            </a:extLst>
          </p:cNvPr>
          <p:cNvSpPr/>
          <p:nvPr/>
        </p:nvSpPr>
        <p:spPr>
          <a:xfrm>
            <a:off x="6197724" y="1272646"/>
            <a:ext cx="5541441" cy="5324706"/>
          </a:xfrm>
          <a:prstGeom prst="roundRect">
            <a:avLst/>
          </a:prstGeom>
          <a:solidFill>
            <a:schemeClr val="bg1">
              <a:lumMod val="20000"/>
              <a:lumOff val="8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7ED3D8-5360-514F-AD16-7DD2A335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92" y="1772816"/>
            <a:ext cx="1689100" cy="43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B621-C407-544D-9C51-BC26E7AB4C6F}"/>
              </a:ext>
            </a:extLst>
          </p:cNvPr>
          <p:cNvSpPr txBox="1"/>
          <p:nvPr/>
        </p:nvSpPr>
        <p:spPr>
          <a:xfrm>
            <a:off x="8559384" y="2276872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﻿Whishaw and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Vanderwolf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8AD05-33D3-5540-A4A1-7593A71D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4" y="5322687"/>
            <a:ext cx="19939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C2A79-8D1C-2848-B0B9-6ECCC6AC9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292" y="3164190"/>
            <a:ext cx="1803400" cy="1016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4296BC-4720-8E4A-9018-71E0F8D7A1BA}"/>
              </a:ext>
            </a:extLst>
          </p:cNvPr>
          <p:cNvSpPr txBox="1"/>
          <p:nvPr/>
        </p:nvSpPr>
        <p:spPr>
          <a:xfrm>
            <a:off x="7536160" y="5877272"/>
            <a:ext cx="378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﻿Maurer et al., 2012 </a:t>
            </a:r>
          </a:p>
          <a:p>
            <a:pPr algn="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(similar but not strictly what they found)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F9828-5AD8-D241-B1DB-49BB75503D18}"/>
              </a:ext>
            </a:extLst>
          </p:cNvPr>
          <p:cNvSpPr txBox="1"/>
          <p:nvPr/>
        </p:nvSpPr>
        <p:spPr>
          <a:xfrm>
            <a:off x="8559384" y="4252446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9A9D3-F7A3-7D4C-98CF-230ABDE2BC49}"/>
              </a:ext>
            </a:extLst>
          </p:cNvPr>
          <p:cNvSpPr txBox="1"/>
          <p:nvPr/>
        </p:nvSpPr>
        <p:spPr>
          <a:xfrm>
            <a:off x="8349261" y="5579948"/>
            <a:ext cx="30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Jeewajee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&amp; Barry et al., 2008</a:t>
            </a:r>
          </a:p>
        </p:txBody>
      </p:sp>
    </p:spTree>
    <p:extLst>
      <p:ext uri="{BB962C8B-B14F-4D97-AF65-F5344CB8AC3E}">
        <p14:creationId xmlns:p14="http://schemas.microsoft.com/office/powerpoint/2010/main" val="880791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761778"/>
            <a:ext cx="8868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“Approximate SR” is probably a useful thing to learn (</a:t>
            </a: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2018). 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Model based RL “searches” to a certain depth then uses approximate SR for heuristic to plug the gap 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</a:t>
            </a: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Approx</a:t>
            </a:r>
            <a:r>
              <a:rPr lang="en-GB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SR-based value function provides starting point for more thorough model-based methods.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605B98-FE0F-074F-8459-2341530B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4521824"/>
            <a:ext cx="5005338" cy="23361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7DF5869-0791-2045-A851-0AD7666483F1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Utility of ‘approximation’ to SR</a:t>
            </a:r>
          </a:p>
        </p:txBody>
      </p:sp>
    </p:spTree>
    <p:extLst>
      <p:ext uri="{BB962C8B-B14F-4D97-AF65-F5344CB8AC3E}">
        <p14:creationId xmlns:p14="http://schemas.microsoft.com/office/powerpoint/2010/main" val="1058389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A28F-E409-2D43-B89C-8A204620961A}"/>
              </a:ext>
            </a:extLst>
          </p:cNvPr>
          <p:cNvSpPr txBox="1"/>
          <p:nvPr/>
        </p:nvSpPr>
        <p:spPr>
          <a:xfrm>
            <a:off x="0" y="1617762"/>
            <a:ext cx="8400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rule on two-compartment neurons learns to ‘predict’ future firing of neuron over time scale of seconds (vs STDP timescale of 10s of  milliseconds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form of output is almost identical to our analytic form for 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paper does not make reference to this (it was 2016)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</a:t>
            </a:r>
            <a:r>
              <a:rPr lang="en-GB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Gerchman</a:t>
            </a: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does point this 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Either: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could use this to try explain timescale mismatch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Alternative STDP learning rule not requiring theta sweeps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90382A-1F08-4C4B-830A-B210E752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Summaries from reading this week: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068B8E-3635-5349-A5E3-63D15AAD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04" y="5186643"/>
            <a:ext cx="4054824" cy="1351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A3797B-1B5F-2046-B19C-6AFF45F23D6C}"/>
              </a:ext>
            </a:extLst>
          </p:cNvPr>
          <p:cNvSpPr txBox="1">
            <a:spLocks/>
          </p:cNvSpPr>
          <p:nvPr/>
        </p:nvSpPr>
        <p:spPr>
          <a:xfrm>
            <a:off x="0" y="1075759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i="1" dirty="0"/>
              <a:t>Prospective coding of spiking neurons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FF7EF-6B39-3542-BB2F-F3E60C2C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88" y="808881"/>
            <a:ext cx="3234948" cy="524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CF3AE-FB4B-E64D-9FFA-6ABDD1A4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8" y="5856724"/>
            <a:ext cx="3190986" cy="58806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4446983-5396-7446-997B-1A362E6C6A88}"/>
              </a:ext>
            </a:extLst>
          </p:cNvPr>
          <p:cNvGrpSpPr/>
          <p:nvPr/>
        </p:nvGrpSpPr>
        <p:grpSpPr>
          <a:xfrm>
            <a:off x="-9487" y="5186643"/>
            <a:ext cx="5256106" cy="1410709"/>
            <a:chOff x="-9487" y="5034082"/>
            <a:chExt cx="4233279" cy="11361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8262F8-A824-3445-BFF1-AFAC91EEE7DE}"/>
                </a:ext>
              </a:extLst>
            </p:cNvPr>
            <p:cNvGrpSpPr/>
            <p:nvPr/>
          </p:nvGrpSpPr>
          <p:grpSpPr>
            <a:xfrm>
              <a:off x="-9487" y="5034082"/>
              <a:ext cx="4212873" cy="581029"/>
              <a:chOff x="-24680" y="5034082"/>
              <a:chExt cx="4212873" cy="5810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46826F0-ECEC-8246-8D1E-A59B8A76B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1828" y="5034082"/>
                <a:ext cx="2726365" cy="5810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2EE08E-E2FB-7747-8358-097728404F87}"/>
                  </a:ext>
                </a:extLst>
              </p:cNvPr>
              <p:cNvSpPr txBox="1"/>
              <p:nvPr/>
            </p:nvSpPr>
            <p:spPr>
              <a:xfrm>
                <a:off x="-24680" y="5242344"/>
                <a:ext cx="16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DENDRITIC OUTPUT: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3B2D1C-BC22-E34E-9C65-8A21408EECA7}"/>
                </a:ext>
              </a:extLst>
            </p:cNvPr>
            <p:cNvGrpSpPr/>
            <p:nvPr/>
          </p:nvGrpSpPr>
          <p:grpSpPr>
            <a:xfrm>
              <a:off x="184547" y="5589240"/>
              <a:ext cx="4039245" cy="581030"/>
              <a:chOff x="169354" y="5800298"/>
              <a:chExt cx="4039245" cy="58103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8881C7B-7F7F-274B-9B77-CB8125F00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496" y="5800298"/>
                <a:ext cx="2649103" cy="58103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D6813-C93F-9441-AE57-36455ED4342C}"/>
                  </a:ext>
                </a:extLst>
              </p:cNvPr>
              <p:cNvSpPr txBox="1"/>
              <p:nvPr/>
            </p:nvSpPr>
            <p:spPr>
              <a:xfrm>
                <a:off x="169354" y="5895230"/>
                <a:ext cx="1435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LEARNING RULE: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8911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9A52-D5D8-764E-8FE1-AA9DA246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Testing dorsal-ventral hypothesis SR scales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BFC48B-85F8-8840-BE9F-A8066290DA5A}"/>
              </a:ext>
            </a:extLst>
          </p:cNvPr>
          <p:cNvGrpSpPr/>
          <p:nvPr/>
        </p:nvGrpSpPr>
        <p:grpSpPr>
          <a:xfrm>
            <a:off x="-6721424" y="4098397"/>
            <a:ext cx="19878490" cy="2352850"/>
            <a:chOff x="-1680864" y="3610963"/>
            <a:chExt cx="19878490" cy="235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A3BD19-CC81-B646-B048-97D49E16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80864" y="4974490"/>
              <a:ext cx="19878490" cy="9893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A53489-AB8B-0040-9C49-DC0834F9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1680864" y="4292727"/>
              <a:ext cx="19878490" cy="9893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1411D-B3A2-9549-83C2-A3423BBB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1680854" y="3610963"/>
              <a:ext cx="19878469" cy="98932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AAFA54-A434-5347-8059-41A58E0AC5F6}"/>
              </a:ext>
            </a:extLst>
          </p:cNvPr>
          <p:cNvGrpSpPr/>
          <p:nvPr/>
        </p:nvGrpSpPr>
        <p:grpSpPr>
          <a:xfrm>
            <a:off x="485843" y="1366905"/>
            <a:ext cx="6258229" cy="2731492"/>
            <a:chOff x="-162229" y="1366905"/>
            <a:chExt cx="6258229" cy="273149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8D6391A-6707-0343-ADAD-ACC5408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62229" y="1366905"/>
              <a:ext cx="6258229" cy="2731492"/>
            </a:xfrm>
            <a:prstGeom prst="rect">
              <a:avLst/>
            </a:prstGeom>
          </p:spPr>
        </p:pic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7071515-9D7B-994D-A812-FFA9157F5EBD}"/>
                </a:ext>
              </a:extLst>
            </p:cNvPr>
            <p:cNvSpPr/>
            <p:nvPr/>
          </p:nvSpPr>
          <p:spPr>
            <a:xfrm>
              <a:off x="3071664" y="2330746"/>
              <a:ext cx="1008112" cy="994703"/>
            </a:xfrm>
            <a:custGeom>
              <a:avLst/>
              <a:gdLst>
                <a:gd name="connsiteX0" fmla="*/ 0 w 843513"/>
                <a:gd name="connsiteY0" fmla="*/ 20568 h 970594"/>
                <a:gd name="connsiteX1" fmla="*/ 356260 w 843513"/>
                <a:gd name="connsiteY1" fmla="*/ 20568 h 970594"/>
                <a:gd name="connsiteX2" fmla="*/ 700644 w 843513"/>
                <a:gd name="connsiteY2" fmla="*/ 234324 h 970594"/>
                <a:gd name="connsiteX3" fmla="*/ 843148 w 843513"/>
                <a:gd name="connsiteY3" fmla="*/ 638085 h 970594"/>
                <a:gd name="connsiteX4" fmla="*/ 665018 w 843513"/>
                <a:gd name="connsiteY4" fmla="*/ 970594 h 9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513" h="970594">
                  <a:moveTo>
                    <a:pt x="0" y="20568"/>
                  </a:moveTo>
                  <a:cubicBezTo>
                    <a:pt x="119743" y="2755"/>
                    <a:pt x="239486" y="-15058"/>
                    <a:pt x="356260" y="20568"/>
                  </a:cubicBezTo>
                  <a:cubicBezTo>
                    <a:pt x="473034" y="56194"/>
                    <a:pt x="619496" y="131405"/>
                    <a:pt x="700644" y="234324"/>
                  </a:cubicBezTo>
                  <a:cubicBezTo>
                    <a:pt x="781792" y="337243"/>
                    <a:pt x="849086" y="515373"/>
                    <a:pt x="843148" y="638085"/>
                  </a:cubicBezTo>
                  <a:cubicBezTo>
                    <a:pt x="837210" y="760797"/>
                    <a:pt x="751114" y="865695"/>
                    <a:pt x="665018" y="970594"/>
                  </a:cubicBezTo>
                </a:path>
              </a:pathLst>
            </a:custGeom>
            <a:noFill/>
            <a:ln w="50800">
              <a:solidFill>
                <a:srgbClr val="FD8D6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498F2-B8DF-CF4B-87D8-8329D0142BCD}"/>
                </a:ext>
              </a:extLst>
            </p:cNvPr>
            <p:cNvSpPr txBox="1"/>
            <p:nvPr/>
          </p:nvSpPr>
          <p:spPr>
            <a:xfrm>
              <a:off x="1919536" y="2316189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B9F431-AA2C-584C-9E4D-7E6E6F17C390}"/>
                </a:ext>
              </a:extLst>
            </p:cNvPr>
            <p:cNvSpPr txBox="1"/>
            <p:nvPr/>
          </p:nvSpPr>
          <p:spPr>
            <a:xfrm>
              <a:off x="3431704" y="3419708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F4C6C9-F17D-0E40-95A8-CDD97C70E469}"/>
              </a:ext>
            </a:extLst>
          </p:cNvPr>
          <p:cNvGrpSpPr/>
          <p:nvPr/>
        </p:nvGrpSpPr>
        <p:grpSpPr>
          <a:xfrm>
            <a:off x="6240016" y="4074651"/>
            <a:ext cx="823139" cy="2359115"/>
            <a:chOff x="6417579" y="4074651"/>
            <a:chExt cx="823139" cy="23591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483B64-0A62-7148-A456-37FA17BA1780}"/>
                </a:ext>
              </a:extLst>
            </p:cNvPr>
            <p:cNvCxnSpPr/>
            <p:nvPr/>
          </p:nvCxnSpPr>
          <p:spPr>
            <a:xfrm>
              <a:off x="6816080" y="4437112"/>
              <a:ext cx="0" cy="1714088"/>
            </a:xfrm>
            <a:prstGeom prst="line">
              <a:avLst/>
            </a:prstGeom>
            <a:ln w="50800">
              <a:solidFill>
                <a:srgbClr val="FD8D6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A3615-C79D-5545-91D1-B4B34B64564B}"/>
                </a:ext>
              </a:extLst>
            </p:cNvPr>
            <p:cNvSpPr txBox="1"/>
            <p:nvPr/>
          </p:nvSpPr>
          <p:spPr>
            <a:xfrm>
              <a:off x="6417579" y="407465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dorsal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2AF7FC-AD04-4046-8EFC-CC2AD27FCA84}"/>
                </a:ext>
              </a:extLst>
            </p:cNvPr>
            <p:cNvSpPr txBox="1"/>
            <p:nvPr/>
          </p:nvSpPr>
          <p:spPr>
            <a:xfrm>
              <a:off x="6428123" y="6064434"/>
              <a:ext cx="81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</a:rPr>
                <a:t>ventral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11E0C09-E901-534E-AB1F-82099403B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514" y="727562"/>
            <a:ext cx="4439411" cy="44394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B97974-3DA9-B942-A17B-54B94FE28B35}"/>
              </a:ext>
            </a:extLst>
          </p:cNvPr>
          <p:cNvSpPr txBox="1"/>
          <p:nvPr/>
        </p:nvSpPr>
        <p:spPr>
          <a:xfrm>
            <a:off x="7501039" y="4892478"/>
            <a:ext cx="422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different size don’t bind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of same cell bind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dorsal cells →  short time scale 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Large ventral cells → long time scale SR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A0477F-2F4D-0640-A83D-8DE81F0A3B9E}"/>
              </a:ext>
            </a:extLst>
          </p:cNvPr>
          <p:cNvSpPr txBox="1"/>
          <p:nvPr/>
        </p:nvSpPr>
        <p:spPr>
          <a:xfrm>
            <a:off x="7680176" y="4115878"/>
            <a:ext cx="238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learned SR matrix</a:t>
            </a:r>
          </a:p>
        </p:txBody>
      </p:sp>
    </p:spTree>
    <p:extLst>
      <p:ext uri="{BB962C8B-B14F-4D97-AF65-F5344CB8AC3E}">
        <p14:creationId xmlns:p14="http://schemas.microsoft.com/office/powerpoint/2010/main" val="2615575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4DA0-F3C7-864E-9D92-2BDCBCF5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fixed the loop issue for STDP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9A0B10-EC0C-9C43-B389-4989F6423CA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07668" y="1185234"/>
            <a:ext cx="5976664" cy="5976664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3EA867-F6C7-FF4E-B5E8-A3D3CE8EC040}"/>
              </a:ext>
            </a:extLst>
          </p:cNvPr>
          <p:cNvCxnSpPr/>
          <p:nvPr/>
        </p:nvCxnSpPr>
        <p:spPr>
          <a:xfrm flipH="1">
            <a:off x="7680176" y="1484883"/>
            <a:ext cx="720080" cy="57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BCE29-6C94-8E4E-A10A-9CB97D6FA624}"/>
              </a:ext>
            </a:extLst>
          </p:cNvPr>
          <p:cNvSpPr txBox="1"/>
          <p:nvPr/>
        </p:nvSpPr>
        <p:spPr>
          <a:xfrm>
            <a:off x="1417320" y="-203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72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817B3-59D2-8A4D-9F86-286F42FF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Multiscale SRs reveals distance information unavailable in single scale SR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E31D8-FF97-BB47-949F-46FF00400086}"/>
              </a:ext>
            </a:extLst>
          </p:cNvPr>
          <p:cNvGrpSpPr/>
          <p:nvPr/>
        </p:nvGrpSpPr>
        <p:grpSpPr>
          <a:xfrm>
            <a:off x="142528" y="1176220"/>
            <a:ext cx="5402560" cy="5450170"/>
            <a:chOff x="142528" y="1176220"/>
            <a:chExt cx="5402560" cy="5450170"/>
          </a:xfrm>
        </p:grpSpPr>
        <p:pic>
          <p:nvPicPr>
            <p:cNvPr id="7" name="Graphic 6" descr="Neighbourhood with solid fill">
              <a:extLst>
                <a:ext uri="{FF2B5EF4-FFF2-40B4-BE49-F238E27FC236}">
                  <a16:creationId xmlns:a16="http://schemas.microsoft.com/office/drawing/2014/main" id="{E708A11B-A210-844E-8402-BC262590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344" y="1272646"/>
              <a:ext cx="5353744" cy="53537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C76FC8-2463-C44C-A434-35D1FDD731B0}"/>
                </a:ext>
              </a:extLst>
            </p:cNvPr>
            <p:cNvSpPr txBox="1"/>
            <p:nvPr/>
          </p:nvSpPr>
          <p:spPr>
            <a:xfrm>
              <a:off x="695400" y="2132856"/>
              <a:ext cx="15274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FD8D62"/>
                  </a:solidFill>
                </a:rPr>
                <a:t>Restaurant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269240-A94A-2147-94B6-EB07FC8ED9A4}"/>
                </a:ext>
              </a:extLst>
            </p:cNvPr>
            <p:cNvSpPr txBox="1"/>
            <p:nvPr/>
          </p:nvSpPr>
          <p:spPr>
            <a:xfrm>
              <a:off x="2495600" y="1268760"/>
              <a:ext cx="15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C3A4"/>
                  </a:solidFill>
                </a:rPr>
                <a:t>Restaurant</a:t>
              </a:r>
              <a:r>
                <a:rPr lang="en-GB" dirty="0">
                  <a:solidFill>
                    <a:srgbClr val="66C3A4"/>
                  </a:solidFill>
                </a:rPr>
                <a:t> 2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ADECC4-712A-9C49-9A6F-731CFD99F454}"/>
                </a:ext>
              </a:extLst>
            </p:cNvPr>
            <p:cNvSpPr txBox="1"/>
            <p:nvPr/>
          </p:nvSpPr>
          <p:spPr>
            <a:xfrm>
              <a:off x="3863752" y="3861048"/>
              <a:ext cx="7511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Work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2423CE9-73BD-E743-B657-0816F39A346B}"/>
                </a:ext>
              </a:extLst>
            </p:cNvPr>
            <p:cNvSpPr/>
            <p:nvPr/>
          </p:nvSpPr>
          <p:spPr>
            <a:xfrm>
              <a:off x="1842868" y="4417255"/>
              <a:ext cx="745587" cy="1434905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19050"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6D858EF-A1C8-7E43-9FFE-D51DC17EAB0B}"/>
                </a:ext>
              </a:extLst>
            </p:cNvPr>
            <p:cNvSpPr/>
            <p:nvPr/>
          </p:nvSpPr>
          <p:spPr>
            <a:xfrm>
              <a:off x="1995268" y="2996952"/>
              <a:ext cx="2084508" cy="2929591"/>
            </a:xfrm>
            <a:custGeom>
              <a:avLst/>
              <a:gdLst>
                <a:gd name="connsiteX0" fmla="*/ 0 w 745587"/>
                <a:gd name="connsiteY0" fmla="*/ 1434905 h 1434905"/>
                <a:gd name="connsiteX1" fmla="*/ 140677 w 745587"/>
                <a:gd name="connsiteY1" fmla="*/ 956603 h 1434905"/>
                <a:gd name="connsiteX2" fmla="*/ 745587 w 745587"/>
                <a:gd name="connsiteY2" fmla="*/ 0 h 143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1434905">
                  <a:moveTo>
                    <a:pt x="0" y="1434905"/>
                  </a:moveTo>
                  <a:cubicBezTo>
                    <a:pt x="8206" y="1315329"/>
                    <a:pt x="16413" y="1195754"/>
                    <a:pt x="140677" y="956603"/>
                  </a:cubicBezTo>
                  <a:cubicBezTo>
                    <a:pt x="264941" y="717452"/>
                    <a:pt x="505264" y="358726"/>
                    <a:pt x="745587" y="0"/>
                  </a:cubicBezTo>
                </a:path>
              </a:pathLst>
            </a:custGeom>
            <a:ln w="50800">
              <a:solidFill>
                <a:srgbClr val="66C3A4"/>
              </a:solidFill>
              <a:prstDash val="soli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1B549-3C10-1048-9F2C-18B585C2CCCF}"/>
                </a:ext>
              </a:extLst>
            </p:cNvPr>
            <p:cNvSpPr txBox="1"/>
            <p:nvPr/>
          </p:nvSpPr>
          <p:spPr>
            <a:xfrm rot="18585201">
              <a:off x="2720662" y="3402146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</a:rPr>
                <a:t>30 minutes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A79C0E-4F86-A04E-BC8A-A48D77F5637D}"/>
                </a:ext>
              </a:extLst>
            </p:cNvPr>
            <p:cNvSpPr txBox="1"/>
            <p:nvPr/>
          </p:nvSpPr>
          <p:spPr>
            <a:xfrm rot="18400072">
              <a:off x="1554767" y="4763456"/>
              <a:ext cx="1056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dirty="0">
                  <a:solidFill>
                    <a:srgbClr val="FD8D62"/>
                  </a:solidFill>
                </a:rPr>
                <a:t>10 minutes</a:t>
              </a:r>
            </a:p>
          </p:txBody>
        </p:sp>
        <p:pic>
          <p:nvPicPr>
            <p:cNvPr id="32" name="Graphic 31" descr="Thumbs up sign with solid fill">
              <a:extLst>
                <a:ext uri="{FF2B5EF4-FFF2-40B4-BE49-F238E27FC236}">
                  <a16:creationId xmlns:a16="http://schemas.microsoft.com/office/drawing/2014/main" id="{5CB51569-366E-5046-A51E-6D474D75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2473" y="1176220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Thumbs up sign with solid fill">
              <a:extLst>
                <a:ext uri="{FF2B5EF4-FFF2-40B4-BE49-F238E27FC236}">
                  <a16:creationId xmlns:a16="http://schemas.microsoft.com/office/drawing/2014/main" id="{837BD26B-5DD1-3246-9168-DA62B2DAE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42528" y="237976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FD584B-0E34-3E43-B38F-26A9AFD025FE}"/>
              </a:ext>
            </a:extLst>
          </p:cNvPr>
          <p:cNvGrpSpPr/>
          <p:nvPr/>
        </p:nvGrpSpPr>
        <p:grpSpPr>
          <a:xfrm>
            <a:off x="5591944" y="1926511"/>
            <a:ext cx="5688632" cy="1489715"/>
            <a:chOff x="5591944" y="1926511"/>
            <a:chExt cx="5688632" cy="14897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190BCB-1FBE-CE44-B709-9F7F51F60858}"/>
                </a:ext>
              </a:extLst>
            </p:cNvPr>
            <p:cNvGrpSpPr/>
            <p:nvPr/>
          </p:nvGrpSpPr>
          <p:grpSpPr>
            <a:xfrm>
              <a:off x="5591944" y="1926511"/>
              <a:ext cx="5688632" cy="422369"/>
              <a:chOff x="5303912" y="1926511"/>
              <a:chExt cx="5688632" cy="42236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458ECCC-A2DB-3449-B2DB-42C106269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9844" y="1929656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169828C-F29C-7949-A40C-0BF1FFC2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5378" y="1926511"/>
                <a:ext cx="1282700" cy="406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11C758A-C8DF-5345-B713-5C0239FDA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4261" y="1996361"/>
                <a:ext cx="279400" cy="2667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CD429FD-21E0-AB4A-94F0-354BB422D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3912" y="1942480"/>
                <a:ext cx="2019685" cy="406400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1D3009-B669-7A4E-BFA0-2F341AA789B8}"/>
                </a:ext>
              </a:extLst>
            </p:cNvPr>
            <p:cNvSpPr txBox="1"/>
            <p:nvPr/>
          </p:nvSpPr>
          <p:spPr>
            <a:xfrm>
              <a:off x="6970444" y="2492896"/>
              <a:ext cx="25092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Ambiguous whether: 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preferred over R1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• R2 is closer than R1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22571A-0010-EB40-9F31-6297C1714140}"/>
              </a:ext>
            </a:extLst>
          </p:cNvPr>
          <p:cNvGrpSpPr/>
          <p:nvPr/>
        </p:nvGrpSpPr>
        <p:grpSpPr>
          <a:xfrm>
            <a:off x="5609952" y="4077072"/>
            <a:ext cx="5718572" cy="1358750"/>
            <a:chOff x="5609952" y="4077072"/>
            <a:chExt cx="5718572" cy="135875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C8A8AA5-06E6-1642-9FFB-9026B59A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3410" y="4119409"/>
              <a:ext cx="1282700" cy="406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CAB1F6-FF10-DE41-A11B-DCDB92B0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45824" y="4152386"/>
              <a:ext cx="1282700" cy="406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D00E26-5472-DF45-B9CA-4F6DFF95F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8899" y="4242421"/>
              <a:ext cx="279400" cy="266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EB6128A-DA66-5148-A309-4F0C93E6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9952" y="4077072"/>
              <a:ext cx="1854200" cy="4191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00A2B7F-9182-BF41-8591-1F06016D45F0}"/>
                </a:ext>
              </a:extLst>
            </p:cNvPr>
            <p:cNvSpPr txBox="1"/>
            <p:nvPr/>
          </p:nvSpPr>
          <p:spPr>
            <a:xfrm>
              <a:off x="6070666" y="4789491"/>
              <a:ext cx="5096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With both 5min and 60min SRs, there is no ambiguity:</a:t>
              </a:r>
            </a:p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R2 </a:t>
              </a:r>
              <a:r>
                <a:rPr lang="en-GB" i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must 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be further away than R1, but preferred.</a:t>
              </a:r>
              <a:endParaRPr lang="en-GB" i="1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2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601C-E89D-D24E-8676-17FE1B1D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Topographical organization matters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014003-DD35-D943-A1F3-93C349771294}"/>
              </a:ext>
            </a:extLst>
          </p:cNvPr>
          <p:cNvGrpSpPr/>
          <p:nvPr/>
        </p:nvGrpSpPr>
        <p:grpSpPr>
          <a:xfrm>
            <a:off x="1400408" y="1700808"/>
            <a:ext cx="2103304" cy="1825988"/>
            <a:chOff x="5375921" y="1747028"/>
            <a:chExt cx="2103304" cy="18259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22337-3A0D-854A-9D4B-112C75188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52517" t="61325" r="24549" b="16325"/>
            <a:stretch/>
          </p:blipFill>
          <p:spPr>
            <a:xfrm>
              <a:off x="6461064" y="1747028"/>
              <a:ext cx="1018161" cy="9922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BFAC43-5864-BD47-B03E-3EB5E8A41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30190" t="38298" r="46876" b="39352"/>
            <a:stretch/>
          </p:blipFill>
          <p:spPr>
            <a:xfrm>
              <a:off x="5951984" y="2060848"/>
              <a:ext cx="1018161" cy="9922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873455-F38E-B24F-ABC9-C1BF6905E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</a:blip>
            <a:srcRect l="7399" t="15945" r="69667" b="61705"/>
            <a:stretch/>
          </p:blipFill>
          <p:spPr>
            <a:xfrm>
              <a:off x="5586919" y="2425429"/>
              <a:ext cx="1018161" cy="99222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D32603-396C-0149-A909-6CA8F89759C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5375921" y="2243139"/>
              <a:ext cx="2103304" cy="1329877"/>
            </a:xfrm>
            <a:prstGeom prst="straightConnector1">
              <a:avLst/>
            </a:prstGeom>
            <a:ln w="38100">
              <a:gradFill>
                <a:gsLst>
                  <a:gs pos="0">
                    <a:srgbClr val="66C3A4">
                      <a:alpha val="0"/>
                    </a:srgbClr>
                  </a:gs>
                  <a:gs pos="100000">
                    <a:srgbClr val="66C3A4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021DA2-D138-054E-AA0A-D4D5B7EB89BE}"/>
              </a:ext>
            </a:extLst>
          </p:cNvPr>
          <p:cNvGrpSpPr/>
          <p:nvPr/>
        </p:nvGrpSpPr>
        <p:grpSpPr>
          <a:xfrm>
            <a:off x="5231904" y="1553792"/>
            <a:ext cx="4414046" cy="1875208"/>
            <a:chOff x="7056120" y="2834640"/>
            <a:chExt cx="4414046" cy="187520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B4E71A-7C37-D647-8B07-1C20AD785160}"/>
                </a:ext>
              </a:extLst>
            </p:cNvPr>
            <p:cNvCxnSpPr>
              <a:cxnSpLocks/>
            </p:cNvCxnSpPr>
            <p:nvPr/>
          </p:nvCxnSpPr>
          <p:spPr>
            <a:xfrm>
              <a:off x="7263200" y="4504645"/>
              <a:ext cx="3862000" cy="21635"/>
            </a:xfrm>
            <a:prstGeom prst="straightConnector1">
              <a:avLst/>
            </a:prstGeom>
            <a:ln w="38100">
              <a:solidFill>
                <a:schemeClr val="accent1">
                  <a:shade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9A1F2D-672E-CF41-A7E8-BC5F309A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600" y="3325936"/>
              <a:ext cx="0" cy="1331109"/>
            </a:xfrm>
            <a:prstGeom prst="straightConnector1">
              <a:avLst/>
            </a:prstGeom>
            <a:ln w="38100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ABEB1E-3118-4349-A719-1FA1210F8A66}"/>
                </a:ext>
              </a:extLst>
            </p:cNvPr>
            <p:cNvSpPr txBox="1"/>
            <p:nvPr/>
          </p:nvSpPr>
          <p:spPr>
            <a:xfrm>
              <a:off x="7056120" y="2834640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GB" baseline="-25000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ij</a:t>
              </a:r>
              <a:endPara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6F492C-BD23-7841-9B2A-B8984924485C}"/>
                </a:ext>
              </a:extLst>
            </p:cNvPr>
            <p:cNvSpPr txBox="1"/>
            <p:nvPr/>
          </p:nvSpPr>
          <p:spPr>
            <a:xfrm>
              <a:off x="11125200" y="4186628"/>
              <a:ext cx="344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l-GR" sz="28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γ</a:t>
              </a:r>
              <a:endParaRPr lang="en-GB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0C8D0F-D21F-1841-A45E-601EFCC810E0}"/>
                </a:ext>
              </a:extLst>
            </p:cNvPr>
            <p:cNvSpPr/>
            <p:nvPr/>
          </p:nvSpPr>
          <p:spPr>
            <a:xfrm>
              <a:off x="7437120" y="3577401"/>
              <a:ext cx="3581400" cy="948386"/>
            </a:xfrm>
            <a:custGeom>
              <a:avLst/>
              <a:gdLst>
                <a:gd name="connsiteX0" fmla="*/ 0 w 3581400"/>
                <a:gd name="connsiteY0" fmla="*/ 903159 h 948386"/>
                <a:gd name="connsiteX1" fmla="*/ 274320 w 3581400"/>
                <a:gd name="connsiteY1" fmla="*/ 933639 h 948386"/>
                <a:gd name="connsiteX2" fmla="*/ 457200 w 3581400"/>
                <a:gd name="connsiteY2" fmla="*/ 933639 h 948386"/>
                <a:gd name="connsiteX3" fmla="*/ 685800 w 3581400"/>
                <a:gd name="connsiteY3" fmla="*/ 750759 h 948386"/>
                <a:gd name="connsiteX4" fmla="*/ 868680 w 3581400"/>
                <a:gd name="connsiteY4" fmla="*/ 202119 h 948386"/>
                <a:gd name="connsiteX5" fmla="*/ 1295400 w 3581400"/>
                <a:gd name="connsiteY5" fmla="*/ 3999 h 948386"/>
                <a:gd name="connsiteX6" fmla="*/ 1691640 w 3581400"/>
                <a:gd name="connsiteY6" fmla="*/ 354519 h 948386"/>
                <a:gd name="connsiteX7" fmla="*/ 2514600 w 3581400"/>
                <a:gd name="connsiteY7" fmla="*/ 705039 h 948386"/>
                <a:gd name="connsiteX8" fmla="*/ 3581400 w 3581400"/>
                <a:gd name="connsiteY8" fmla="*/ 872679 h 94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1400" h="948386">
                  <a:moveTo>
                    <a:pt x="0" y="903159"/>
                  </a:moveTo>
                  <a:cubicBezTo>
                    <a:pt x="99060" y="915859"/>
                    <a:pt x="198120" y="928559"/>
                    <a:pt x="274320" y="933639"/>
                  </a:cubicBezTo>
                  <a:cubicBezTo>
                    <a:pt x="350520" y="938719"/>
                    <a:pt x="388620" y="964119"/>
                    <a:pt x="457200" y="933639"/>
                  </a:cubicBezTo>
                  <a:cubicBezTo>
                    <a:pt x="525780" y="903159"/>
                    <a:pt x="617220" y="872679"/>
                    <a:pt x="685800" y="750759"/>
                  </a:cubicBezTo>
                  <a:cubicBezTo>
                    <a:pt x="754380" y="628839"/>
                    <a:pt x="767080" y="326579"/>
                    <a:pt x="868680" y="202119"/>
                  </a:cubicBezTo>
                  <a:cubicBezTo>
                    <a:pt x="970280" y="77659"/>
                    <a:pt x="1158240" y="-21401"/>
                    <a:pt x="1295400" y="3999"/>
                  </a:cubicBezTo>
                  <a:cubicBezTo>
                    <a:pt x="1432560" y="29399"/>
                    <a:pt x="1488440" y="237679"/>
                    <a:pt x="1691640" y="354519"/>
                  </a:cubicBezTo>
                  <a:cubicBezTo>
                    <a:pt x="1894840" y="471359"/>
                    <a:pt x="2199640" y="618679"/>
                    <a:pt x="2514600" y="705039"/>
                  </a:cubicBezTo>
                  <a:cubicBezTo>
                    <a:pt x="2829560" y="791399"/>
                    <a:pt x="3205480" y="832039"/>
                    <a:pt x="3581400" y="87267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7F6C097-4199-5944-BDB0-8242113647E4}"/>
              </a:ext>
            </a:extLst>
          </p:cNvPr>
          <p:cNvSpPr txBox="1"/>
          <p:nvPr/>
        </p:nvSpPr>
        <p:spPr>
          <a:xfrm>
            <a:off x="263352" y="4127903"/>
            <a:ext cx="11369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Momennejad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et al. (2018) show it’s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infact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gradient of the SR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wrt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gamma which can be used to extract information about distance between states and future trajectories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information can be ‘read out’ in a </a:t>
            </a:r>
            <a:r>
              <a:rPr lang="en-GB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neurally</a:t>
            </a: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plausible way (I have read it that deeply yet)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Point is: It’s not enough just to store several timescale SRs, they must be arranged topographically, e.g. along dorsal-ventral axis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Bonus: It could be the theta wave sweeping down the HPC which read’s out these gradients. </a:t>
            </a:r>
          </a:p>
        </p:txBody>
      </p:sp>
    </p:spTree>
    <p:extLst>
      <p:ext uri="{BB962C8B-B14F-4D97-AF65-F5344CB8AC3E}">
        <p14:creationId xmlns:p14="http://schemas.microsoft.com/office/powerpoint/2010/main" val="1024700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D6A6-29DF-3540-8D06-2255290C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8E83-6DB4-8842-A107-E48E9A5852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347258"/>
            <a:ext cx="12072664" cy="551074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multiscale could be stored in HPC. 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this pops out naturally from our STDP learning rule </a:t>
            </a:r>
          </a:p>
          <a:p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state it is possible gradient of PC size corresponds to gradient of time horizon (no justification)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We formalize this relationship in STDP setting (tau ~ place field) 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>
                <a:solidFill>
                  <a:srgbClr val="FD8D62"/>
                </a:solidFill>
              </a:rPr>
              <a:t>Them</a:t>
            </a:r>
            <a:r>
              <a:rPr lang="en-GB" dirty="0"/>
              <a:t>:  gradient readout built onto conveniently existing PC size axis</a:t>
            </a:r>
          </a:p>
          <a:p>
            <a:pPr marL="36900" indent="0">
              <a:buNone/>
            </a:pPr>
            <a:r>
              <a:rPr lang="en-GB" dirty="0">
                <a:solidFill>
                  <a:srgbClr val="66C3A4"/>
                </a:solidFill>
              </a:rPr>
              <a:t>Us</a:t>
            </a:r>
            <a:r>
              <a:rPr lang="en-GB" dirty="0"/>
              <a:t>: Our ‘binding model’ would result in continuum of PC sizes to minimize binding energy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416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25F92-CA4E-1945-A14C-8594EDC2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2" y="4477174"/>
            <a:ext cx="5832648" cy="2384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B6FB1-0455-AF41-BD42-A97F73EA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Truncation emphasizes place cell behavioural biasing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0E554-4E4B-BB47-A5F6-5BEA192626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4189" y="1268760"/>
            <a:ext cx="5358595" cy="338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04489-B908-9443-9EF1-7C518A4A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268760"/>
            <a:ext cx="5210783" cy="3278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E9122-32CF-3248-995B-BEE16461E9DD}"/>
              </a:ext>
            </a:extLst>
          </p:cNvPr>
          <p:cNvSpPr txBox="1"/>
          <p:nvPr/>
        </p:nvSpPr>
        <p:spPr>
          <a:xfrm>
            <a:off x="911424" y="1109177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1.13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97CED-3EE3-4A4E-97E6-03772AF39CFA}"/>
              </a:ext>
            </a:extLst>
          </p:cNvPr>
          <p:cNvSpPr txBox="1"/>
          <p:nvPr/>
        </p:nvSpPr>
        <p:spPr>
          <a:xfrm>
            <a:off x="6645859" y="1084094"/>
            <a:ext cx="28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Half max width ratio = 2.14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E8D937-5092-8A42-887D-AD7C92721C1C}"/>
              </a:ext>
            </a:extLst>
          </p:cNvPr>
          <p:cNvCxnSpPr/>
          <p:nvPr/>
        </p:nvCxnSpPr>
        <p:spPr>
          <a:xfrm>
            <a:off x="8513587" y="2079258"/>
            <a:ext cx="792088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67B504-CEA9-4748-95BD-32DEC84DD8AD}"/>
              </a:ext>
            </a:extLst>
          </p:cNvPr>
          <p:cNvCxnSpPr>
            <a:cxnSpLocks/>
          </p:cNvCxnSpPr>
          <p:nvPr/>
        </p:nvCxnSpPr>
        <p:spPr>
          <a:xfrm>
            <a:off x="8735748" y="2134514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4A380-6347-8542-A180-6F9819B9B193}"/>
              </a:ext>
            </a:extLst>
          </p:cNvPr>
          <p:cNvCxnSpPr>
            <a:cxnSpLocks/>
          </p:cNvCxnSpPr>
          <p:nvPr/>
        </p:nvCxnSpPr>
        <p:spPr>
          <a:xfrm>
            <a:off x="2932735" y="2204864"/>
            <a:ext cx="426961" cy="0"/>
          </a:xfrm>
          <a:prstGeom prst="line">
            <a:avLst/>
          </a:prstGeom>
          <a:ln w="25400">
            <a:solidFill>
              <a:srgbClr val="FFAD6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C4FD5-1D2B-8F47-BBED-3FC6DE9A78C5}"/>
              </a:ext>
            </a:extLst>
          </p:cNvPr>
          <p:cNvCxnSpPr>
            <a:cxnSpLocks/>
          </p:cNvCxnSpPr>
          <p:nvPr/>
        </p:nvCxnSpPr>
        <p:spPr>
          <a:xfrm>
            <a:off x="2966195" y="3068960"/>
            <a:ext cx="360040" cy="0"/>
          </a:xfrm>
          <a:prstGeom prst="line">
            <a:avLst/>
          </a:prstGeom>
          <a:ln w="25400">
            <a:solidFill>
              <a:srgbClr val="4A91C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7BB9F0-68EB-5049-89F0-8A91DA7553E3}"/>
              </a:ext>
            </a:extLst>
          </p:cNvPr>
          <p:cNvSpPr txBox="1"/>
          <p:nvPr/>
        </p:nvSpPr>
        <p:spPr>
          <a:xfrm>
            <a:off x="6571005" y="4983248"/>
            <a:ext cx="517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We might consider using global threshold (e.g. 0.8Hz) rather than cell-specific threshold (0.8*cell max) as in Wills paper </a:t>
            </a:r>
          </a:p>
        </p:txBody>
      </p:sp>
    </p:spTree>
    <p:extLst>
      <p:ext uri="{BB962C8B-B14F-4D97-AF65-F5344CB8AC3E}">
        <p14:creationId xmlns:p14="http://schemas.microsoft.com/office/powerpoint/2010/main" val="32994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E03A-E53D-D04C-8E74-C5BCC683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1 and 2 (first draft):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BBFF8-633F-6F43-BF9A-224D6C42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90" y="1240761"/>
            <a:ext cx="4969602" cy="3731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61023-6A32-BE49-937C-098C75D3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240761"/>
            <a:ext cx="3672408" cy="4145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90EDA-5DE4-5348-B56E-C30EAD2C8B78}"/>
              </a:ext>
            </a:extLst>
          </p:cNvPr>
          <p:cNvSpPr txBox="1"/>
          <p:nvPr/>
        </p:nvSpPr>
        <p:spPr>
          <a:xfrm>
            <a:off x="339086" y="1233266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1.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AF424-15C0-B74D-9751-C3406AB06A2D}"/>
              </a:ext>
            </a:extLst>
          </p:cNvPr>
          <p:cNvSpPr txBox="1"/>
          <p:nvPr/>
        </p:nvSpPr>
        <p:spPr>
          <a:xfrm>
            <a:off x="767408" y="5410193"/>
            <a:ext cx="3020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1. STDP model and intuition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and raster plot 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Theta precession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weight updates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d) Schematic binding strengths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e) Schematic SR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A8C22-3511-9B42-ABDF-96D1C141F150}"/>
              </a:ext>
            </a:extLst>
          </p:cNvPr>
          <p:cNvSpPr txBox="1"/>
          <p:nvPr/>
        </p:nvSpPr>
        <p:spPr>
          <a:xfrm>
            <a:off x="6444392" y="5157192"/>
            <a:ext cx="302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2. STDP approximates SR matrix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1D maze (closed)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1D loop (open)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2D 2-rooms, linking doorway</a:t>
            </a:r>
          </a:p>
        </p:txBody>
      </p:sp>
    </p:spTree>
    <p:extLst>
      <p:ext uri="{BB962C8B-B14F-4D97-AF65-F5344CB8AC3E}">
        <p14:creationId xmlns:p14="http://schemas.microsoft.com/office/powerpoint/2010/main" val="453961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19F3-4773-F148-8BD2-0BDB1032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3 and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8A06C-A058-0749-9736-73F81802C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052736"/>
            <a:ext cx="2692796" cy="50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38B86-B0CB-0F48-A311-4C849265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272646"/>
            <a:ext cx="4851565" cy="3219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00FB2-D710-FE42-8145-A42E71C6C214}"/>
              </a:ext>
            </a:extLst>
          </p:cNvPr>
          <p:cNvSpPr txBox="1"/>
          <p:nvPr/>
        </p:nvSpPr>
        <p:spPr>
          <a:xfrm>
            <a:off x="636907" y="4736041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3. Multiscale SR down dorsal-ventral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Place cells width maps onto SR timescale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Larger place cells down HPC axis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STDP matrix only binds cells of similar size, decomposing SR matrix into a continuum of timescales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79340-DB63-D34A-B588-277A507C30A2}"/>
              </a:ext>
            </a:extLst>
          </p:cNvPr>
          <p:cNvSpPr txBox="1"/>
          <p:nvPr/>
        </p:nvSpPr>
        <p:spPr>
          <a:xfrm>
            <a:off x="9940924" y="1052736"/>
            <a:ext cx="20597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4. Place cells show expected properties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a) Skewing against behavioural motion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b) Elongating along walls</a:t>
            </a:r>
          </a:p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c) Spreading through doorways</a:t>
            </a:r>
          </a:p>
        </p:txBody>
      </p:sp>
    </p:spTree>
    <p:extLst>
      <p:ext uri="{BB962C8B-B14F-4D97-AF65-F5344CB8AC3E}">
        <p14:creationId xmlns:p14="http://schemas.microsoft.com/office/powerpoint/2010/main" val="3416405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2BE6E-E097-274C-B3D7-0DBCF9E3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92696"/>
            <a:ext cx="4547686" cy="6092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3F245-D097-494A-A78F-78E82E05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692696"/>
            <a:ext cx="4547687" cy="60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8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27976</TotalTime>
  <Words>3038</Words>
  <Application>Microsoft Macintosh PowerPoint</Application>
  <PresentationFormat>Widescreen</PresentationFormat>
  <Paragraphs>476</Paragraphs>
  <Slides>72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Avenir Book</vt:lpstr>
      <vt:lpstr>Calibri</vt:lpstr>
      <vt:lpstr>Menlo</vt:lpstr>
      <vt:lpstr>Times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  <vt:lpstr>Intuition for learning rule: </vt:lpstr>
      <vt:lpstr>Intuition for learning rule: </vt:lpstr>
      <vt:lpstr>Intuition for learning rule: </vt:lpstr>
      <vt:lpstr>PowerPoint Presentation</vt:lpstr>
      <vt:lpstr>In practice it’s hard to train on scattered place fields</vt:lpstr>
      <vt:lpstr>T-Maze</vt:lpstr>
      <vt:lpstr>Some back of the envelope calculations</vt:lpstr>
      <vt:lpstr>It may be ~ constant though</vt:lpstr>
      <vt:lpstr>Summaries from reading this week: </vt:lpstr>
      <vt:lpstr>Summaries from reading this week: </vt:lpstr>
      <vt:lpstr>Testing dorsal-ventral hypothesis SR scales </vt:lpstr>
      <vt:lpstr>I fixed the loop issue for STDP  </vt:lpstr>
      <vt:lpstr>Multiscale SRs reveals distance information unavailable in single scale SR</vt:lpstr>
      <vt:lpstr>Topographical organization matters </vt:lpstr>
      <vt:lpstr>Our contribution </vt:lpstr>
      <vt:lpstr>Truncation emphasizes place cell behavioural biasing</vt:lpstr>
      <vt:lpstr>Figures 1 and 2 (first draft): </vt:lpstr>
      <vt:lpstr>Figures 3 and 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244</cp:revision>
  <dcterms:created xsi:type="dcterms:W3CDTF">2021-04-13T14:31:56Z</dcterms:created>
  <dcterms:modified xsi:type="dcterms:W3CDTF">2021-07-20T21:53:47Z</dcterms:modified>
</cp:coreProperties>
</file>